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9"/>
  </p:notesMasterIdLst>
  <p:handoutMasterIdLst>
    <p:handoutMasterId r:id="rId30"/>
  </p:handoutMasterIdLst>
  <p:sldIdLst>
    <p:sldId id="679" r:id="rId2"/>
    <p:sldId id="681" r:id="rId3"/>
    <p:sldId id="682" r:id="rId4"/>
    <p:sldId id="684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6" r:id="rId24"/>
    <p:sldId id="704" r:id="rId25"/>
    <p:sldId id="705" r:id="rId26"/>
    <p:sldId id="707" r:id="rId27"/>
    <p:sldId id="708" r:id="rId28"/>
  </p:sldIdLst>
  <p:sldSz cx="9906000" cy="6858000" type="A4"/>
  <p:notesSz cx="6797675" cy="9926638"/>
  <p:defaultTextStyle>
    <a:defPPr>
      <a:defRPr lang="ko-KR"/>
    </a:defPPr>
    <a:lvl1pPr algn="l" defTabSz="957263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77838" indent="-136525" algn="l" defTabSz="957263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57263" indent="-273050" algn="l" defTabSz="957263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435100" indent="-409575" algn="l" defTabSz="957263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914525" indent="-546100" algn="l" defTabSz="957263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3D8A259D-8D5A-49B8-B8BD-A84F5090423A}">
          <p14:sldIdLst>
            <p14:sldId id="476"/>
            <p14:sldId id="471"/>
          </p14:sldIdLst>
        </p14:section>
        <p14:section name="쿠폰 정의" id="{DDD6900D-766D-4EFC-A12C-70A0D2C64956}">
          <p14:sldIdLst>
            <p14:sldId id="662"/>
            <p14:sldId id="663"/>
          </p14:sldIdLst>
        </p14:section>
        <p14:section name="서비스 관리" id="{52623F60-D292-4FB7-8E35-21B4E3C7AAFD}">
          <p14:sldIdLst>
            <p14:sldId id="653"/>
            <p14:sldId id="652"/>
            <p14:sldId id="654"/>
            <p14:sldId id="655"/>
          </p14:sldIdLst>
        </p14:section>
        <p14:section name="Case Code 관리" id="{FF1E5E09-F4B7-4718-9723-1DDF05BB3D2C}">
          <p14:sldIdLst>
            <p14:sldId id="657"/>
            <p14:sldId id="656"/>
            <p14:sldId id="658"/>
          </p14:sldIdLst>
        </p14:section>
        <p14:section name="쿠폰 관리" id="{7BF9144E-A550-489E-8B66-B1FA3E243AD7}">
          <p14:sldIdLst>
            <p14:sldId id="651"/>
            <p14:sldId id="659"/>
            <p14:sldId id="661"/>
            <p14:sldId id="678"/>
            <p14:sldId id="664"/>
            <p14:sldId id="665"/>
            <p14:sldId id="666"/>
          </p14:sldIdLst>
        </p14:section>
        <p14:section name="통계 관리" id="{5FE958D0-A7D7-4D81-BAF7-93DB54BB6A04}">
          <p14:sldIdLst>
            <p14:sldId id="672"/>
            <p14:sldId id="667"/>
          </p14:sldIdLst>
        </p14:section>
        <p14:section name="운영관리" id="{EE20C20C-17A7-4C05-A703-91ABBE1AE55F}">
          <p14:sldIdLst>
            <p14:sldId id="673"/>
            <p14:sldId id="674"/>
            <p14:sldId id="675"/>
            <p14:sldId id="676"/>
            <p14:sldId id="677"/>
            <p14:sldId id="670"/>
            <p14:sldId id="671"/>
          </p14:sldIdLst>
        </p14:section>
        <p14:section name="끝" id="{31232B39-0799-4808-B01F-C468A17B5D5A}">
          <p14:sldIdLst>
            <p14:sldId id="46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117">
          <p15:clr>
            <a:srgbClr val="A4A3A4"/>
          </p15:clr>
        </p15:guide>
        <p15:guide id="2" orient="horz" pos="436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pos="6114">
          <p15:clr>
            <a:srgbClr val="A4A3A4"/>
          </p15:clr>
        </p15:guide>
        <p15:guide id="8" pos="126">
          <p15:clr>
            <a:srgbClr val="A4A3A4"/>
          </p15:clr>
        </p15:guide>
        <p15:guide id="9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7650"/>
    <a:srgbClr val="FAFFFD"/>
    <a:srgbClr val="5B89C1"/>
    <a:srgbClr val="43CEFF"/>
    <a:srgbClr val="E4EDF8"/>
    <a:srgbClr val="FFE6C9"/>
    <a:srgbClr val="FFC893"/>
    <a:srgbClr val="FFEA93"/>
    <a:srgbClr val="FFE36D"/>
    <a:srgbClr val="80C8F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74341" autoAdjust="0"/>
  </p:normalViewPr>
  <p:slideViewPr>
    <p:cSldViewPr snapToObjects="1" showGuides="1">
      <p:cViewPr varScale="1">
        <p:scale>
          <a:sx n="82" d="100"/>
          <a:sy n="82" d="100"/>
        </p:scale>
        <p:origin x="-102" y="-702"/>
      </p:cViewPr>
      <p:guideLst>
        <p:guide orient="horz" pos="1117"/>
        <p:guide orient="horz" pos="436"/>
        <p:guide orient="horz" pos="4156"/>
        <p:guide orient="horz" pos="2160"/>
        <p:guide orient="horz" pos="709"/>
        <p:guide orient="horz" pos="1026"/>
        <p:guide pos="6114"/>
        <p:guide pos="12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2" d="100"/>
          <a:sy n="82" d="100"/>
        </p:scale>
        <p:origin x="-3870" y="-84"/>
      </p:cViewPr>
      <p:guideLst>
        <p:guide orient="horz" pos="3126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15CDF0-5760-4C6B-A79B-F7A477629580}" type="datetimeFigureOut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4FD0CE-55F5-410A-A349-053F84C404F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31223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C8C2DE1-76C6-4577-BCB4-611063ABDD83}" type="datetimeFigureOut">
              <a:rPr lang="ko-KR" altLang="en-US"/>
              <a:pPr>
                <a:defRPr/>
              </a:pPr>
              <a:t>2016-08-09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noProof="0" dirty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01A4EF0-F96B-4F7E-8127-CBDD4BABE35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17824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1dep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3" name="Picture 3" descr="D:\UbiVelox\02_Work\2011\01. UBIVELOX\05_회사소개서\Work\이미지\도비라8.jpg"/>
          <p:cNvPicPr>
            <a:picLocks noChangeAspect="1" noChangeArrowheads="1"/>
          </p:cNvPicPr>
          <p:nvPr userDrawn="1"/>
        </p:nvPicPr>
        <p:blipFill>
          <a:blip r:embed="rId3" cstate="print"/>
          <a:srcRect r="766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>
          <a:xfrm>
            <a:off x="584200" y="1020765"/>
            <a:ext cx="7488238" cy="5216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1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819150" y="1557338"/>
            <a:ext cx="8166746" cy="0"/>
          </a:xfrm>
          <a:prstGeom prst="line">
            <a:avLst/>
          </a:prstGeom>
          <a:noFill/>
          <a:ln w="9525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 wrap="square" lIns="288000" tIns="180000"/>
          <a:lstStyle/>
          <a:p>
            <a:pPr>
              <a:defRPr/>
            </a:pP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45"/>
          <p:cNvSpPr>
            <a:spLocks noChangeArrowheads="1"/>
          </p:cNvSpPr>
          <p:nvPr userDrawn="1"/>
        </p:nvSpPr>
        <p:spPr bwMode="auto">
          <a:xfrm>
            <a:off x="7004590" y="6480357"/>
            <a:ext cx="2789572" cy="2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r>
              <a:rPr lang="en-US" altLang="ko-KR" sz="800" dirty="0">
                <a:solidFill>
                  <a:srgbClr val="10253F"/>
                </a:solidFill>
                <a:latin typeface="+mj-lt"/>
                <a:ea typeface="휴먼모음T" pitchFamily="18" charset="-127"/>
              </a:rPr>
              <a:t>All Rights Reserved, Copyright© </a:t>
            </a:r>
            <a:r>
              <a:rPr lang="en-US" altLang="ko-KR" sz="800" dirty="0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UBIVELOX </a:t>
            </a:r>
            <a:r>
              <a:rPr lang="en-US" altLang="ko-KR" sz="800" dirty="0" err="1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inc.</a:t>
            </a:r>
            <a:r>
              <a:rPr lang="en-US" altLang="ko-KR" sz="800" dirty="0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.</a:t>
            </a:r>
            <a:endParaRPr lang="en-US" altLang="ko-KR" sz="800" dirty="0">
              <a:solidFill>
                <a:srgbClr val="10253F"/>
              </a:solidFill>
              <a:latin typeface="+mj-lt"/>
              <a:ea typeface="휴먼모음T" pitchFamily="18" charset="-127"/>
            </a:endParaRPr>
          </a:p>
        </p:txBody>
      </p:sp>
      <p:sp>
        <p:nvSpPr>
          <p:cNvPr id="11" name="제목 1"/>
          <p:cNvSpPr txBox="1">
            <a:spLocks/>
          </p:cNvSpPr>
          <p:nvPr userDrawn="1"/>
        </p:nvSpPr>
        <p:spPr>
          <a:xfrm>
            <a:off x="8265817" y="236174"/>
            <a:ext cx="1440158" cy="24520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altLang="ko-KR" sz="1400" kern="100" spc="-150" dirty="0" smtClean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UBIVELOX</a:t>
            </a:r>
            <a:endParaRPr lang="ko-KR" altLang="en-US" sz="1400" kern="100" spc="-150" dirty="0">
              <a:solidFill>
                <a:srgbClr val="0D4EA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 userDrawn="1"/>
        </p:nvSpPr>
        <p:spPr bwMode="auto">
          <a:xfrm>
            <a:off x="797881" y="1121079"/>
            <a:ext cx="2386012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dist" defTabSz="914400" eaLnBrk="1" hangingPunct="1">
              <a:defRPr/>
            </a:pPr>
            <a:r>
              <a:rPr kumimoji="0" lang="en-US" altLang="ko-KR" sz="20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굴림체" pitchFamily="49" charset="-127"/>
              </a:rPr>
              <a:t>CONTENTS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1302036" y="1988840"/>
            <a:ext cx="7200974" cy="4320480"/>
          </a:xfrm>
        </p:spPr>
        <p:txBody>
          <a:bodyPr wrap="square" lIns="288000" tIns="180000"/>
          <a:lstStyle>
            <a:lvl1pPr marL="266700" indent="-266700">
              <a:buFont typeface="+mj-lt"/>
              <a:buAutoNum type="romanUcPeriod"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1depth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/>
          </a:p>
        </p:txBody>
      </p:sp>
      <p:pic>
        <p:nvPicPr>
          <p:cNvPr id="16" name="Picture 2" descr="http://upload.wikimedia.org/wikipedia/en/c/cc/LG_U%2B_logo.png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" y="6441812"/>
            <a:ext cx="801043" cy="25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2depth_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</p:pic>
      <p:pic>
        <p:nvPicPr>
          <p:cNvPr id="3" name="Picture 3" descr="D:\UbiVelox\02_Work\2011\01. UBIVELOX\05_회사소개서\Work\이미지\도비라8.jpg"/>
          <p:cNvPicPr>
            <a:picLocks noChangeAspect="1" noChangeArrowheads="1"/>
          </p:cNvPicPr>
          <p:nvPr userDrawn="1"/>
        </p:nvPicPr>
        <p:blipFill>
          <a:blip r:embed="rId3" cstate="print"/>
          <a:srcRect r="766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>
          <a:xfrm>
            <a:off x="3089275" y="1946277"/>
            <a:ext cx="6816726" cy="377666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1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186363" y="2530477"/>
            <a:ext cx="4368800" cy="334679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1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5186363" y="2513013"/>
            <a:ext cx="4368800" cy="0"/>
          </a:xfrm>
          <a:prstGeom prst="line">
            <a:avLst/>
          </a:prstGeom>
          <a:noFill/>
          <a:ln w="9525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Line 14"/>
          <p:cNvSpPr>
            <a:spLocks noChangeShapeType="1"/>
          </p:cNvSpPr>
          <p:nvPr userDrawn="1"/>
        </p:nvSpPr>
        <p:spPr bwMode="auto">
          <a:xfrm>
            <a:off x="5184775" y="5949280"/>
            <a:ext cx="4370388" cy="0"/>
          </a:xfrm>
          <a:prstGeom prst="line">
            <a:avLst/>
          </a:prstGeom>
          <a:noFill/>
          <a:ln w="9525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 userDrawn="1"/>
        </p:nvSpPr>
        <p:spPr>
          <a:xfrm>
            <a:off x="8265817" y="236174"/>
            <a:ext cx="1440158" cy="24520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</a:pPr>
            <a:r>
              <a:rPr lang="en-US" altLang="ko-KR" sz="1400" kern="100" spc="-150" dirty="0" smtClean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UBIVELOX</a:t>
            </a:r>
            <a:endParaRPr lang="ko-KR" altLang="en-US" sz="1400" kern="100" spc="-150" dirty="0">
              <a:solidFill>
                <a:srgbClr val="0D4EA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Rectangle 45"/>
          <p:cNvSpPr>
            <a:spLocks noChangeArrowheads="1"/>
          </p:cNvSpPr>
          <p:nvPr userDrawn="1"/>
        </p:nvSpPr>
        <p:spPr bwMode="auto">
          <a:xfrm>
            <a:off x="7004590" y="6480357"/>
            <a:ext cx="2789572" cy="2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r>
              <a:rPr lang="en-US" altLang="ko-KR" sz="800" dirty="0">
                <a:solidFill>
                  <a:srgbClr val="10253F"/>
                </a:solidFill>
                <a:latin typeface="+mj-lt"/>
                <a:ea typeface="휴먼모음T" pitchFamily="18" charset="-127"/>
              </a:rPr>
              <a:t>All Rights Reserved, Copyright© </a:t>
            </a:r>
            <a:r>
              <a:rPr lang="en-US" altLang="ko-KR" sz="800" dirty="0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UBIVELOX  </a:t>
            </a:r>
            <a:r>
              <a:rPr lang="en-US" altLang="ko-KR" sz="800" dirty="0" err="1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inc.</a:t>
            </a:r>
            <a:r>
              <a:rPr lang="en-US" altLang="ko-KR" sz="800" dirty="0" smtClean="0">
                <a:solidFill>
                  <a:srgbClr val="10253F"/>
                </a:solidFill>
                <a:latin typeface="+mj-lt"/>
                <a:ea typeface="휴먼모음T" pitchFamily="18" charset="-127"/>
              </a:rPr>
              <a:t>.</a:t>
            </a:r>
            <a:endParaRPr lang="en-US" altLang="ko-KR" sz="800" dirty="0">
              <a:solidFill>
                <a:srgbClr val="10253F"/>
              </a:solidFill>
              <a:latin typeface="+mj-lt"/>
              <a:ea typeface="휴먼모음T" pitchFamily="18" charset="-127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 userDrawn="1"/>
        </p:nvSpPr>
        <p:spPr bwMode="auto">
          <a:xfrm>
            <a:off x="227014" y="158750"/>
            <a:ext cx="1760537" cy="3381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dist" defTabSz="914400" eaLnBrk="1" hangingPunct="1">
              <a:defRPr/>
            </a:pPr>
            <a:r>
              <a:rPr kumimoji="0"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굴림체" pitchFamily="49" charset="-127"/>
              </a:rPr>
              <a:t>CONTENTS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5601071" y="2615416"/>
            <a:ext cx="3954091" cy="2973824"/>
          </a:xfrm>
        </p:spPr>
        <p:txBody>
          <a:bodyPr/>
          <a:lstStyle>
            <a:lvl1pPr marL="266700" indent="-266700">
              <a:lnSpc>
                <a:spcPct val="150000"/>
              </a:lnSpc>
              <a:buFont typeface="+mj-lt"/>
              <a:buAutoNum type="arabicPeriod"/>
              <a:defRPr lang="ko-KR" altLang="en-US" sz="16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맑은 고딕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lang="ko-KR" altLang="en-US" sz="16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맑은 고딕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lang="ko-KR" altLang="en-US" sz="16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맑은 고딕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lang="ko-KR" altLang="en-US" sz="1600" b="1" kern="120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맑은 고딕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lang="ko-KR" alt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맑은 고딕" charset="0"/>
              </a:defRPr>
            </a:lvl5pPr>
          </a:lstStyle>
          <a:p>
            <a:pPr lvl="0"/>
            <a:r>
              <a:rPr lang="en-US" altLang="ko-KR" dirty="0" smtClean="0"/>
              <a:t>2depth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pic>
        <p:nvPicPr>
          <p:cNvPr id="17" name="Picture 2" descr="http://upload.wikimedia.org/wikipedia/en/c/cc/LG_U%2B_logo.png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" y="6441812"/>
            <a:ext cx="801043" cy="25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5184775" y="2095079"/>
            <a:ext cx="4305300" cy="360363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숫자</a:t>
            </a:r>
            <a:r>
              <a:rPr lang="en-US" altLang="ko-KR" dirty="0" smtClean="0"/>
              <a:t>. 1 Depth </a:t>
            </a:r>
            <a:r>
              <a:rPr lang="ko-KR" altLang="en-US" dirty="0" smtClean="0"/>
              <a:t>제목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장표 개요 스타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571"/>
            <a:ext cx="9906000" cy="46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1365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27305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40957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5461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 bwMode="auto">
          <a:xfrm>
            <a:off x="181003" y="47601"/>
            <a:ext cx="6788121" cy="36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lvl="0"/>
            <a:r>
              <a:rPr lang="ko-KR" altLang="en-US" dirty="0" smtClean="0"/>
              <a:t>숫자</a:t>
            </a:r>
            <a:r>
              <a:rPr lang="en-US" altLang="ko-KR" dirty="0" smtClean="0"/>
              <a:t>. 2depth</a:t>
            </a:r>
            <a:r>
              <a:rPr lang="ko-KR" altLang="en-US" dirty="0" smtClean="0"/>
              <a:t>목차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200025" y="692150"/>
            <a:ext cx="9505950" cy="576263"/>
          </a:xfrm>
        </p:spPr>
        <p:txBody>
          <a:bodyPr/>
          <a:lstStyle>
            <a:lvl1pPr>
              <a:buNone/>
              <a:defRPr sz="1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목차에 대한 개요 설명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문구는 </a:t>
            </a:r>
            <a:r>
              <a:rPr lang="en-US" altLang="ko-KR" dirty="0" smtClean="0"/>
              <a:t>~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로 마치며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 단어는 붉은색으로 </a:t>
            </a:r>
            <a:r>
              <a:rPr lang="ko-KR" altLang="en-US" dirty="0" err="1" smtClean="0"/>
              <a:t>마킹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9125" y="47625"/>
            <a:ext cx="2736850" cy="368300"/>
          </a:xfrm>
        </p:spPr>
        <p:txBody>
          <a:bodyPr anchor="ctr"/>
          <a:lstStyle>
            <a:lvl1pPr algn="r"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ko-KR" altLang="en-US" dirty="0" smtClean="0"/>
              <a:t>숫자</a:t>
            </a:r>
            <a:r>
              <a:rPr lang="en-US" altLang="ko-KR" dirty="0" smtClean="0"/>
              <a:t>. 1depth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pic>
        <p:nvPicPr>
          <p:cNvPr id="11" name="Picture 2" descr="http://upload.wikimedia.org/wikipedia/en/c/cc/LG_U%2B_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" y="6467690"/>
            <a:ext cx="801043" cy="25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 userDrawn="1"/>
        </p:nvSpPr>
        <p:spPr>
          <a:xfrm>
            <a:off x="8281859" y="6463659"/>
            <a:ext cx="1440158" cy="25908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500"/>
              </a:lnSpc>
            </a:pPr>
            <a:r>
              <a:rPr lang="en-US" altLang="ko-KR" sz="1400" kern="100" spc="-150" dirty="0" smtClean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UBIVELOX</a:t>
            </a:r>
            <a:endParaRPr lang="ko-KR" altLang="en-US" sz="1400" kern="100" spc="-150" dirty="0">
              <a:solidFill>
                <a:srgbClr val="0D4EA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 장표 3depth 스타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571"/>
            <a:ext cx="9906000" cy="46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1365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27305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40957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5461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 bwMode="auto">
          <a:xfrm>
            <a:off x="181004" y="47601"/>
            <a:ext cx="6788220" cy="36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aseline="0"/>
            </a:lvl1pPr>
          </a:lstStyle>
          <a:p>
            <a:pPr lvl="0"/>
            <a:r>
              <a:rPr lang="ko-KR" altLang="en-US" dirty="0" smtClean="0"/>
              <a:t>숫자</a:t>
            </a:r>
            <a:r>
              <a:rPr lang="en-US" altLang="ko-KR" dirty="0" smtClean="0"/>
              <a:t>. 2depth </a:t>
            </a:r>
            <a:r>
              <a:rPr lang="ko-KR" altLang="en-US" dirty="0" smtClean="0"/>
              <a:t>목차</a:t>
            </a: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200025" y="653236"/>
            <a:ext cx="63500" cy="287338"/>
          </a:xfrm>
          <a:prstGeom prst="rect">
            <a:avLst/>
          </a:prstGeom>
          <a:ln>
            <a:noFill/>
            <a:headEnd/>
            <a:tailEnd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54000" tIns="72000" rIns="54000"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77838" indent="-1365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7263" indent="-27305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435100" indent="-40957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914525" indent="-5461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latinLnBrk="0">
              <a:spcBef>
                <a:spcPct val="20000"/>
              </a:spcBef>
              <a:spcAft>
                <a:spcPct val="200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endParaRPr lang="ko-KR" altLang="en-US" sz="1400" dirty="0">
              <a:solidFill>
                <a:srgbClr val="000000"/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272480" y="683524"/>
            <a:ext cx="3457575" cy="247650"/>
          </a:xfrm>
        </p:spPr>
        <p:txBody>
          <a:bodyPr anchor="ctr" anchorCtr="0"/>
          <a:lstStyle>
            <a:lvl1pPr>
              <a:buFont typeface="+mj-lt"/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 marL="800100" indent="-342900">
              <a:buFont typeface="+mj-lt"/>
              <a:buAutoNum type="arabicPeriod"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 marL="1257300" indent="-342900">
              <a:buFont typeface="+mj-lt"/>
              <a:buAutoNum type="arabicPeriod"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 marL="1714500" indent="-342900">
              <a:buFont typeface="+mj-lt"/>
              <a:buAutoNum type="arabicPeriod"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 marL="2171700" indent="-342900">
              <a:buFont typeface="+mj-lt"/>
              <a:buAutoNum type="arabicPeriod"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en-US" altLang="ko-KR" dirty="0" smtClean="0"/>
              <a:t>3depth </a:t>
            </a:r>
            <a:r>
              <a:rPr lang="ko-KR" altLang="en-US" dirty="0" smtClean="0"/>
              <a:t>목차 </a:t>
            </a:r>
            <a:r>
              <a:rPr lang="en-US" altLang="ko-KR" dirty="0" smtClean="0"/>
              <a:t>– 4depth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9125" y="47625"/>
            <a:ext cx="2736850" cy="368300"/>
          </a:xfrm>
        </p:spPr>
        <p:txBody>
          <a:bodyPr anchor="ctr" anchorCtr="0"/>
          <a:lstStyle>
            <a:lvl1pPr algn="r"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ko-KR" altLang="en-US" dirty="0" smtClean="0"/>
              <a:t>숫자</a:t>
            </a:r>
            <a:r>
              <a:rPr lang="en-US" altLang="ko-KR" dirty="0" smtClean="0"/>
              <a:t>. 1depth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180975" y="980729"/>
            <a:ext cx="9525000" cy="504056"/>
          </a:xfrm>
        </p:spPr>
        <p:txBody>
          <a:bodyPr/>
          <a:lstStyle>
            <a:lvl1pPr marL="0" indent="0">
              <a:buNone/>
              <a:defRPr kumimoji="0" lang="ko-KR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>
              <a:buNone/>
              <a:def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ko-KR" altLang="en-US" dirty="0" smtClean="0"/>
              <a:t>목차에 대한 개요 설명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문구는 </a:t>
            </a:r>
            <a:r>
              <a:rPr lang="en-US" altLang="ko-KR" dirty="0" smtClean="0"/>
              <a:t>~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로 마치며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 단어는 붉은색으로 </a:t>
            </a:r>
            <a:r>
              <a:rPr lang="ko-KR" altLang="en-US" dirty="0" err="1" smtClean="0"/>
              <a:t>마킹</a:t>
            </a:r>
            <a:endParaRPr lang="ko-KR" altLang="en-US" dirty="0"/>
          </a:p>
        </p:txBody>
      </p:sp>
      <p:pic>
        <p:nvPicPr>
          <p:cNvPr id="10" name="Picture 2" descr="http://upload.wikimedia.org/wikipedia/en/c/cc/LG_U%2B_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" y="6467690"/>
            <a:ext cx="801043" cy="25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 userDrawn="1"/>
        </p:nvSpPr>
        <p:spPr>
          <a:xfrm>
            <a:off x="8281859" y="6463659"/>
            <a:ext cx="1440158" cy="25908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3500"/>
              </a:lnSpc>
            </a:pPr>
            <a:r>
              <a:rPr lang="en-US" altLang="ko-KR" sz="1400" kern="100" spc="-150" dirty="0" smtClean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UBIVELOX</a:t>
            </a:r>
            <a:endParaRPr lang="ko-KR" altLang="en-US" sz="1400" kern="100" spc="-150" dirty="0">
              <a:solidFill>
                <a:srgbClr val="0D4EA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I 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3571"/>
            <a:ext cx="9906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7838" indent="-13652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57263" indent="-27305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35100" indent="-409575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14525" indent="-546100" algn="l" defTabSz="957263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 userDrawn="1">
            <p:extLst>
              <p:ext uri="{D42A27DB-BD31-4B8C-83A1-F6EECF244321}">
                <p14:modId xmlns="" xmlns:p14="http://schemas.microsoft.com/office/powerpoint/2010/main" val="1655693064"/>
              </p:ext>
            </p:extLst>
          </p:nvPr>
        </p:nvGraphicFramePr>
        <p:xfrm>
          <a:off x="0" y="-1460"/>
          <a:ext cx="9899998" cy="27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530"/>
                <a:gridCol w="644212"/>
                <a:gridCol w="3838362"/>
                <a:gridCol w="648072"/>
                <a:gridCol w="2448272"/>
                <a:gridCol w="360040"/>
                <a:gridCol w="554510"/>
              </a:tblGrid>
              <a:tr h="278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프로젝트명</a:t>
                      </a:r>
                      <a:endParaRPr lang="ko-KR" alt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타이틀명</a:t>
                      </a:r>
                      <a:endParaRPr lang="ko-KR" alt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ID</a:t>
                      </a:r>
                      <a:endParaRPr lang="ko-KR" alt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No</a:t>
                      </a:r>
                      <a:r>
                        <a:rPr lang="en-US" altLang="ko-KR" sz="800" dirty="0" smtClean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fld id="{D8426BB7-29EA-4650-98FD-7723A1C74531}" type="slidenum">
                        <a:rPr lang="ko-KR" altLang="en-US" sz="800" smtClean="0">
                          <a:latin typeface="+mn-ea"/>
                          <a:ea typeface="+mn-ea"/>
                        </a:rPr>
                        <a:pPr algn="ctr" latinLnBrk="1"/>
                        <a:t>‹#›</a:t>
                      </a:fld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2072680" y="0"/>
            <a:ext cx="3816424" cy="252000"/>
          </a:xfrm>
        </p:spPr>
        <p:txBody>
          <a:bodyPr anchor="ctr"/>
          <a:lstStyle>
            <a:lvl1pPr algn="l">
              <a:buNone/>
              <a:def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ko-KR" altLang="en-US" dirty="0" smtClean="0"/>
              <a:t>브라우저 </a:t>
            </a:r>
            <a:r>
              <a:rPr lang="ko-KR" altLang="en-US" dirty="0" err="1" smtClean="0"/>
              <a:t>타이틀명을</a:t>
            </a:r>
            <a:r>
              <a:rPr lang="ko-KR" altLang="en-US" dirty="0" smtClean="0"/>
              <a:t> 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1"/>
          <p:cNvSpPr>
            <a:spLocks noGrp="1"/>
          </p:cNvSpPr>
          <p:nvPr>
            <p:ph type="body" sz="quarter" idx="12" hasCustomPrompt="1"/>
          </p:nvPr>
        </p:nvSpPr>
        <p:spPr>
          <a:xfrm>
            <a:off x="6537176" y="-3571"/>
            <a:ext cx="2448272" cy="252000"/>
          </a:xfrm>
        </p:spPr>
        <p:txBody>
          <a:bodyPr anchor="ctr"/>
          <a:lstStyle>
            <a:lvl1pPr algn="l">
              <a:buNone/>
              <a:def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1pPr>
            <a:lvl2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2pPr>
            <a:lvl3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3pPr>
            <a:lvl4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4pPr>
            <a:lvl5pPr>
              <a:buNone/>
              <a:def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defRPr>
            </a:lvl5pPr>
          </a:lstStyle>
          <a:p>
            <a:pPr lvl="0"/>
            <a:r>
              <a:rPr lang="ko-KR" altLang="en-US" dirty="0" err="1" smtClean="0"/>
              <a:t>퍼블리싱</a:t>
            </a:r>
            <a:r>
              <a:rPr lang="ko-KR" altLang="en-US" dirty="0" smtClean="0"/>
              <a:t> 및 이력추적용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7464967" y="267803"/>
            <a:ext cx="2432720" cy="6573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표 개체 틀 10"/>
          <p:cNvSpPr>
            <a:spLocks noGrp="1"/>
          </p:cNvSpPr>
          <p:nvPr>
            <p:ph type="tbl" sz="quarter" idx="13"/>
          </p:nvPr>
        </p:nvSpPr>
        <p:spPr>
          <a:xfrm>
            <a:off x="7464425" y="284163"/>
            <a:ext cx="2433638" cy="6557211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181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참고자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8875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rrowheads="1"/>
          </p:cNvSpPr>
          <p:nvPr userDrawn="1"/>
        </p:nvSpPr>
        <p:spPr bwMode="auto">
          <a:xfrm>
            <a:off x="2149471" y="6309320"/>
            <a:ext cx="5607059" cy="28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196" tIns="53097" rIns="106196" bIns="53097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400" kern="1200">
                <a:solidFill>
                  <a:srgbClr val="328FB8"/>
                </a:solidFill>
                <a:latin typeface="Arial" pitchFamily="34" charset="0"/>
                <a:ea typeface="굴림" pitchFamily="50" charset="-127"/>
                <a:cs typeface="+mn-cs"/>
              </a:defRPr>
            </a:lvl9pPr>
          </a:lstStyle>
          <a:p>
            <a:pPr algn="l">
              <a:lnSpc>
                <a:spcPts val="1400"/>
              </a:lnSpc>
            </a:pPr>
            <a:r>
              <a:rPr kumimoji="0" lang="ko-KR" altLang="en-US" sz="800" b="1" dirty="0">
                <a:solidFill>
                  <a:srgbClr val="595959"/>
                </a:solidFill>
                <a:ea typeface="맑은 고딕" pitchFamily="50" charset="-127"/>
              </a:rPr>
              <a:t>서울특별시 구로구 구로동 </a:t>
            </a:r>
            <a:r>
              <a:rPr kumimoji="0" lang="en-US" altLang="ko-KR" sz="800" b="1" dirty="0">
                <a:solidFill>
                  <a:srgbClr val="595959"/>
                </a:solidFill>
                <a:ea typeface="맑은 고딕" pitchFamily="50" charset="-127"/>
              </a:rPr>
              <a:t>212-8  </a:t>
            </a:r>
            <a:r>
              <a:rPr kumimoji="0" lang="ko-KR" altLang="en-US" sz="800" b="1" dirty="0" err="1" smtClean="0">
                <a:solidFill>
                  <a:srgbClr val="595959"/>
                </a:solidFill>
                <a:ea typeface="맑은 고딕" pitchFamily="50" charset="-127"/>
              </a:rPr>
              <a:t>대륭포스트타워</a:t>
            </a:r>
            <a:r>
              <a:rPr kumimoji="0" lang="ko-KR" altLang="en-US" sz="800" b="1" dirty="0" smtClean="0">
                <a:solidFill>
                  <a:srgbClr val="595959"/>
                </a:solidFill>
                <a:ea typeface="맑은 고딕" pitchFamily="50" charset="-127"/>
              </a:rPr>
              <a:t> </a:t>
            </a:r>
            <a:r>
              <a:rPr kumimoji="0" lang="en-US" altLang="ko-KR" sz="800" b="1" dirty="0" smtClean="0">
                <a:solidFill>
                  <a:srgbClr val="595959"/>
                </a:solidFill>
                <a:ea typeface="맑은 고딕" pitchFamily="50" charset="-127"/>
              </a:rPr>
              <a:t>1</a:t>
            </a:r>
            <a:r>
              <a:rPr kumimoji="0" lang="ko-KR" altLang="en-US" sz="800" b="1" dirty="0" smtClean="0">
                <a:solidFill>
                  <a:srgbClr val="595959"/>
                </a:solidFill>
                <a:ea typeface="맑은 고딕" pitchFamily="50" charset="-127"/>
              </a:rPr>
              <a:t>차 </a:t>
            </a:r>
            <a:r>
              <a:rPr kumimoji="0" lang="en-US" altLang="ko-KR" sz="800" b="1" dirty="0">
                <a:solidFill>
                  <a:srgbClr val="595959"/>
                </a:solidFill>
                <a:ea typeface="맑은 고딕" pitchFamily="50" charset="-127"/>
              </a:rPr>
              <a:t>7</a:t>
            </a:r>
            <a:r>
              <a:rPr kumimoji="0" lang="ko-KR" altLang="en-US" sz="800" b="1" dirty="0">
                <a:solidFill>
                  <a:srgbClr val="595959"/>
                </a:solidFill>
                <a:ea typeface="맑은 고딕" pitchFamily="50" charset="-127"/>
              </a:rPr>
              <a:t>층       우</a:t>
            </a:r>
            <a:r>
              <a:rPr kumimoji="0" lang="en-US" altLang="ko-KR" sz="800" b="1" dirty="0">
                <a:solidFill>
                  <a:srgbClr val="595959"/>
                </a:solidFill>
                <a:ea typeface="맑은 고딕" pitchFamily="50" charset="-127"/>
              </a:rPr>
              <a:t>)152-050    </a:t>
            </a:r>
            <a:r>
              <a:rPr kumimoji="0" lang="ko-KR" altLang="en-US" sz="800" b="1" dirty="0">
                <a:solidFill>
                  <a:srgbClr val="595959"/>
                </a:solidFill>
                <a:ea typeface="맑은 고딕" pitchFamily="50" charset="-127"/>
              </a:rPr>
              <a:t>  </a:t>
            </a:r>
            <a:r>
              <a:rPr kumimoji="0" lang="en-US" altLang="ko-KR" sz="800" b="1" dirty="0" smtClean="0">
                <a:solidFill>
                  <a:srgbClr val="595959"/>
                </a:solidFill>
                <a:ea typeface="맑은 고딕" pitchFamily="50" charset="-127"/>
              </a:rPr>
              <a:t>Tel </a:t>
            </a:r>
            <a:r>
              <a:rPr kumimoji="0" lang="en-US" altLang="ko-KR" sz="800" b="1" dirty="0">
                <a:solidFill>
                  <a:srgbClr val="595959"/>
                </a:solidFill>
                <a:ea typeface="맑은 고딕" pitchFamily="50" charset="-127"/>
              </a:rPr>
              <a:t>: 02-2082-2431   Fax : </a:t>
            </a:r>
            <a:r>
              <a:rPr kumimoji="0" lang="en-US" altLang="ko-KR" sz="800" b="1" dirty="0" smtClean="0">
                <a:solidFill>
                  <a:srgbClr val="595959"/>
                </a:solidFill>
                <a:ea typeface="맑은 고딕" pitchFamily="50" charset="-127"/>
              </a:rPr>
              <a:t>02-865-2477</a:t>
            </a:r>
            <a:endParaRPr kumimoji="0" lang="ko-KR" altLang="en-US" sz="800" b="1" dirty="0">
              <a:solidFill>
                <a:srgbClr val="595959"/>
              </a:solidFill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3667742" y="3068712"/>
            <a:ext cx="2556000" cy="720576"/>
            <a:chOff x="5580368" y="4292600"/>
            <a:chExt cx="2556000" cy="720576"/>
          </a:xfrm>
        </p:grpSpPr>
        <p:sp>
          <p:nvSpPr>
            <p:cNvPr id="11" name="한쪽 모서리가 둥근 사각형 10"/>
            <p:cNvSpPr/>
            <p:nvPr userDrawn="1"/>
          </p:nvSpPr>
          <p:spPr>
            <a:xfrm>
              <a:off x="5580368" y="4617994"/>
              <a:ext cx="2556000" cy="395182"/>
            </a:xfrm>
            <a:prstGeom prst="round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</a:rPr>
                <a:t>www.ubivelox.com</a:t>
              </a:r>
              <a:endParaRPr lang="ko-KR" altLang="en-US" sz="1100" kern="100" dirty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endParaRPr>
            </a:p>
          </p:txBody>
        </p:sp>
        <p:sp>
          <p:nvSpPr>
            <p:cNvPr id="12" name="제목 1"/>
            <p:cNvSpPr txBox="1">
              <a:spLocks/>
            </p:cNvSpPr>
            <p:nvPr userDrawn="1"/>
          </p:nvSpPr>
          <p:spPr>
            <a:xfrm>
              <a:off x="5580368" y="4292600"/>
              <a:ext cx="2556000" cy="490403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3500"/>
                </a:lnSpc>
              </a:pPr>
              <a:r>
                <a:rPr lang="en-US" altLang="ko-KR" sz="2200" kern="100" spc="-150" dirty="0" smtClean="0">
                  <a:solidFill>
                    <a:srgbClr val="0D4EA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UBIVELOX</a:t>
              </a:r>
              <a:endParaRPr lang="ko-KR" altLang="en-US" sz="2200" kern="100" spc="-150" dirty="0">
                <a:solidFill>
                  <a:srgbClr val="0D4EA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30953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572272"/>
            <a:ext cx="2311400" cy="285752"/>
          </a:xfrm>
          <a:prstGeom prst="rect">
            <a:avLst/>
          </a:prstGeom>
        </p:spPr>
        <p:txBody>
          <a:bodyPr/>
          <a:lstStyle/>
          <a:p>
            <a:fld id="{1B887ADA-D3DE-470B-967A-F1678345AF36}" type="datetimeFigureOut">
              <a:rPr lang="ko-KR" altLang="en-US" smtClean="0"/>
              <a:pPr/>
              <a:t>2016-08-09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572272"/>
            <a:ext cx="3136900" cy="285752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572272"/>
            <a:ext cx="2311400" cy="285752"/>
          </a:xfrm>
          <a:prstGeom prst="rect">
            <a:avLst/>
          </a:prstGeom>
        </p:spPr>
        <p:txBody>
          <a:bodyPr/>
          <a:lstStyle/>
          <a:p>
            <a:fld id="{FA70F06E-C241-4B78-A86A-C024966E1F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8765" y="285728"/>
            <a:ext cx="9267705" cy="939784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2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031" name="직사각형 9"/>
          <p:cNvSpPr>
            <a:spLocks noChangeArrowheads="1"/>
          </p:cNvSpPr>
          <p:nvPr/>
        </p:nvSpPr>
        <p:spPr bwMode="auto">
          <a:xfrm>
            <a:off x="0" y="6426200"/>
            <a:ext cx="99060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180975" indent="-180975" defTabSz="914400">
              <a:buFontTx/>
              <a:buChar char="•"/>
              <a:defRPr/>
            </a:pPr>
            <a:endParaRPr lang="ko-KR" altLang="en-US" sz="1500" b="1" dirty="0">
              <a:solidFill>
                <a:srgbClr val="595959"/>
              </a:solidFill>
              <a:latin typeface="Arial" pitchFamily="34" charset="0"/>
            </a:endParaRPr>
          </a:p>
        </p:txBody>
      </p:sp>
      <p:sp>
        <p:nvSpPr>
          <p:cNvPr id="12" name="슬라이드 번호 개체 틀 4"/>
          <p:cNvSpPr txBox="1">
            <a:spLocks/>
          </p:cNvSpPr>
          <p:nvPr/>
        </p:nvSpPr>
        <p:spPr>
          <a:xfrm>
            <a:off x="3797300" y="6492877"/>
            <a:ext cx="2311400" cy="365125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fld id="{0BBAE0BA-42D9-40FD-ABA9-34A51BE72E45}" type="slidenum">
              <a:rPr lang="ko-KR" altLang="en-US" sz="1000">
                <a:solidFill>
                  <a:srgbClr val="595959"/>
                </a:solidFill>
                <a:latin typeface="맑은 고딕" pitchFamily="50" charset="-127"/>
                <a:ea typeface="맑은 고딕" pitchFamily="50" charset="-127"/>
              </a:rPr>
              <a:pPr algn="ctr">
                <a:defRPr/>
              </a:pPr>
              <a:t>‹#›</a:t>
            </a:fld>
            <a:endParaRPr lang="ko-KR" altLang="en-US" sz="1000" dirty="0">
              <a:solidFill>
                <a:srgbClr val="595959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72" r:id="rId1"/>
    <p:sldLayoutId id="2147485471" r:id="rId2"/>
    <p:sldLayoutId id="2147485520" r:id="rId3"/>
    <p:sldLayoutId id="2147485522" r:id="rId4"/>
    <p:sldLayoutId id="2147485524" r:id="rId5"/>
    <p:sldLayoutId id="2147485523" r:id="rId6"/>
    <p:sldLayoutId id="2147485521" r:id="rId7"/>
    <p:sldLayoutId id="2147485525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600" b="1" kern="1200">
          <a:solidFill>
            <a:schemeClr val="bg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8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서비스 리스트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38092" y="1500174"/>
            <a:ext cx="4357718" cy="2714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52406" y="1857364"/>
            <a:ext cx="1143008" cy="2000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809728" y="1857364"/>
            <a:ext cx="1143008" cy="2000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167050" y="1857364"/>
            <a:ext cx="1143008" cy="2000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 bwMode="auto">
          <a:xfrm>
            <a:off x="452406" y="1989227"/>
            <a:ext cx="114300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갤럭시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 노트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1952604" y="1978215"/>
            <a:ext cx="880056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err="1" smtClean="0">
                <a:latin typeface="+mj-lt"/>
                <a:ea typeface="+mj-ea"/>
                <a:cs typeface="맑은 고딕" charset="0"/>
              </a:rPr>
              <a:t>갤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럭시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S   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3167050" y="1987738"/>
            <a:ext cx="114300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갤럭시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 보급</a:t>
            </a:r>
          </a:p>
        </p:txBody>
      </p:sp>
      <p:graphicFrame>
        <p:nvGraphicFramePr>
          <p:cNvPr id="50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6117704" y="1364392"/>
          <a:ext cx="1180390" cy="492972"/>
        </p:xfrm>
        <a:graphic>
          <a:graphicData uri="http://schemas.openxmlformats.org/drawingml/2006/table">
            <a:tbl>
              <a:tblPr/>
              <a:tblGrid>
                <a:gridCol w="118039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회원정보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32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로그아웃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순서도: 병합 5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회원 목록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admin</a:t>
                      </a:r>
                      <a:r>
                        <a:rPr lang="ko-KR" altLang="en-US" sz="1000" dirty="0" smtClean="0"/>
                        <a:t>으로 로그인 한다</a:t>
                      </a:r>
                      <a:r>
                        <a:rPr lang="en-US" altLang="ko-KR" sz="1000" dirty="0" smtClean="0"/>
                        <a:t>. 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회원관리 메뉴를 누른다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</a:t>
                      </a:r>
                      <a:r>
                        <a:rPr lang="ko-KR" altLang="en-US" sz="1000" baseline="0" dirty="0" smtClean="0"/>
                        <a:t> 하고자 하는 회원의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이름을 검색한다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검색 버튼을 통해서 등록된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회원의 정보를 볼 수 있다</a:t>
                      </a:r>
                      <a:endParaRPr lang="en-US" altLang="ko-KR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클릭을 하여 상세정보를 볼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수 있다</a:t>
                      </a:r>
                      <a:endParaRPr lang="en-US" altLang="ko-KR" sz="1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64969" y="658468"/>
            <a:ext cx="720963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관리자 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1084845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정보조회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7525335"/>
              </p:ext>
            </p:extLst>
          </p:nvPr>
        </p:nvGraphicFramePr>
        <p:xfrm>
          <a:off x="80852" y="914762"/>
          <a:ext cx="4298165" cy="248956"/>
        </p:xfrm>
        <a:graphic>
          <a:graphicData uri="http://schemas.openxmlformats.org/drawingml/2006/table">
            <a:tbl>
              <a:tblPr/>
              <a:tblGrid>
                <a:gridCol w="1371202"/>
                <a:gridCol w="1470560"/>
                <a:gridCol w="1456403"/>
              </a:tblGrid>
              <a:tr h="2489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 관리</a:t>
                      </a: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4759565"/>
              </p:ext>
            </p:extLst>
          </p:nvPr>
        </p:nvGraphicFramePr>
        <p:xfrm>
          <a:off x="128464" y="1196754"/>
          <a:ext cx="1267420" cy="10202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7420"/>
              </a:tblGrid>
              <a:tr h="329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관리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3053" marR="93053" marT="47037" marB="4703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회원 리스트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11"/>
          <p:cNvSpPr txBox="1"/>
          <p:nvPr/>
        </p:nvSpPr>
        <p:spPr>
          <a:xfrm>
            <a:off x="1418345" y="118753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회원 리스트</a:t>
            </a:r>
          </a:p>
        </p:txBody>
      </p:sp>
      <p:sp>
        <p:nvSpPr>
          <p:cNvPr id="40" name="TextBox 35"/>
          <p:cNvSpPr txBox="1"/>
          <p:nvPr/>
        </p:nvSpPr>
        <p:spPr>
          <a:xfrm>
            <a:off x="5457057" y="1223561"/>
            <a:ext cx="1942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/>
              <a:t>홈</a:t>
            </a:r>
            <a:r>
              <a:rPr lang="en-US" altLang="ko-KR" sz="800" dirty="0"/>
              <a:t>&gt; </a:t>
            </a:r>
            <a:r>
              <a:rPr lang="ko-KR" altLang="en-US" sz="800" dirty="0" smtClean="0"/>
              <a:t>회원관리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회원목록</a:t>
            </a:r>
            <a:endParaRPr lang="ko-KR" altLang="en-US" sz="8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4608218"/>
              </p:ext>
            </p:extLst>
          </p:nvPr>
        </p:nvGraphicFramePr>
        <p:xfrm>
          <a:off x="1525401" y="2162162"/>
          <a:ext cx="5745693" cy="22586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09436"/>
                <a:gridCol w="648072"/>
                <a:gridCol w="1656184"/>
                <a:gridCol w="1440160"/>
                <a:gridCol w="1091841"/>
              </a:tblGrid>
              <a:tr h="311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latin typeface="나눔고딕" pitchFamily="50" charset="-127"/>
                          <a:ea typeface="나눔고딕" pitchFamily="50" charset="-127"/>
                        </a:rPr>
                        <a:t>회원번호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회원명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휴대전화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이메일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가입일자</a:t>
                      </a:r>
                      <a:endParaRPr lang="ko-KR" altLang="en-US" sz="800" dirty="0"/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32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황호윤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ghdbs123@naver.com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안재용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wodyd123@naver.com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유홍선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ghdtjs123@n</a:t>
                      </a:r>
                      <a:r>
                        <a:rPr lang="en-US" altLang="ko-KR" sz="800" u="sng" baseline="0" dirty="0" smtClean="0">
                          <a:hlinkClick r:id=""/>
                        </a:rPr>
                        <a:t>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박래혁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fogur123@naver.com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최동열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ehdduf123@naver.com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0001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조형석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gudtjr123@naver.com</a:t>
                      </a: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smtClean="0"/>
                        <a:t>2016-07-10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3666298" y="4622941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sp>
        <p:nvSpPr>
          <p:cNvPr id="64" name="Oval 115"/>
          <p:cNvSpPr>
            <a:spLocks noChangeArrowheads="1"/>
          </p:cNvSpPr>
          <p:nvPr/>
        </p:nvSpPr>
        <p:spPr bwMode="auto">
          <a:xfrm>
            <a:off x="4448945" y="54978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5" name="Oval 115"/>
          <p:cNvSpPr>
            <a:spLocks noChangeArrowheads="1"/>
          </p:cNvSpPr>
          <p:nvPr/>
        </p:nvSpPr>
        <p:spPr bwMode="auto">
          <a:xfrm>
            <a:off x="1280592" y="89614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0059360"/>
              </p:ext>
            </p:extLst>
          </p:nvPr>
        </p:nvGraphicFramePr>
        <p:xfrm>
          <a:off x="1496616" y="1721020"/>
          <a:ext cx="5731858" cy="258815"/>
        </p:xfrm>
        <a:graphic>
          <a:graphicData uri="http://schemas.openxmlformats.org/drawingml/2006/table">
            <a:tbl>
              <a:tblPr/>
              <a:tblGrid>
                <a:gridCol w="953997"/>
                <a:gridCol w="4777861"/>
              </a:tblGrid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 검색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회원명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6465169" y="1757380"/>
            <a:ext cx="720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1757380"/>
            <a:ext cx="1810423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Oval 115"/>
          <p:cNvSpPr>
            <a:spLocks noChangeArrowheads="1"/>
          </p:cNvSpPr>
          <p:nvPr/>
        </p:nvSpPr>
        <p:spPr bwMode="auto">
          <a:xfrm>
            <a:off x="6236568" y="177281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Oval 115"/>
          <p:cNvSpPr>
            <a:spLocks noChangeArrowheads="1"/>
          </p:cNvSpPr>
          <p:nvPr/>
        </p:nvSpPr>
        <p:spPr bwMode="auto">
          <a:xfrm>
            <a:off x="2553874" y="150017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1" name="직사각형 70"/>
              <p:cNvSpPr/>
              <p:nvPr/>
            </p:nvSpPr>
            <p:spPr>
              <a:xfrm>
                <a:off x="5283406" y="1765562"/>
                <a:ext cx="576855" cy="163636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735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470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0205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93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674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040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7144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87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▼</m:t>
                      </m:r>
                      <m:r>
                        <a:rPr lang="ko-KR" altLang="en-US" sz="800" b="0" i="1">
                          <a:solidFill>
                            <a:schemeClr val="tx1"/>
                          </a:solidFill>
                          <a:latin typeface="Cambria Math"/>
                        </a:rPr>
                        <m:t>전</m:t>
                      </m:r>
                      <m:r>
                        <a:rPr lang="en-US" altLang="ko-K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체</m:t>
                      </m:r>
                    </m:oMath>
                  </m:oMathPara>
                </a14:m>
                <a:endParaRPr lang="ko-KR" altLang="en-US" sz="8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06" y="1765562"/>
                <a:ext cx="576856" cy="16363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b="-14286"/>
                </a:stretch>
              </a:blipFill>
              <a:ln w="9525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115"/>
          <p:cNvSpPr>
            <a:spLocks noChangeArrowheads="1"/>
          </p:cNvSpPr>
          <p:nvPr/>
        </p:nvSpPr>
        <p:spPr bwMode="auto">
          <a:xfrm>
            <a:off x="2863439" y="250030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회원 목록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회원명으로</a:t>
                      </a:r>
                      <a:r>
                        <a:rPr lang="ko-KR" altLang="en-US" sz="1000" dirty="0" smtClean="0"/>
                        <a:t> 이름을 입력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검색버튼을 누른다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검색한 회원의 상세정보를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볼 수 있다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64969" y="658468"/>
            <a:ext cx="720963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관리자 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1084845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관리자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정보조회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7525335"/>
              </p:ext>
            </p:extLst>
          </p:nvPr>
        </p:nvGraphicFramePr>
        <p:xfrm>
          <a:off x="80852" y="914762"/>
          <a:ext cx="4298165" cy="248956"/>
        </p:xfrm>
        <a:graphic>
          <a:graphicData uri="http://schemas.openxmlformats.org/drawingml/2006/table">
            <a:tbl>
              <a:tblPr/>
              <a:tblGrid>
                <a:gridCol w="1371202"/>
                <a:gridCol w="1470560"/>
                <a:gridCol w="1456403"/>
              </a:tblGrid>
              <a:tr h="2489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 관리</a:t>
                      </a: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</a:p>
                  </a:txBody>
                  <a:tcPr marL="97039" marR="97039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4759565"/>
              </p:ext>
            </p:extLst>
          </p:nvPr>
        </p:nvGraphicFramePr>
        <p:xfrm>
          <a:off x="128464" y="1196754"/>
          <a:ext cx="1267420" cy="102028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7420"/>
              </a:tblGrid>
              <a:tr h="329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 관리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3053" marR="93053" marT="47037" marB="4703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회원 리스트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TextBox 11"/>
          <p:cNvSpPr txBox="1"/>
          <p:nvPr/>
        </p:nvSpPr>
        <p:spPr>
          <a:xfrm>
            <a:off x="1418345" y="118753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회원 리스트</a:t>
            </a:r>
          </a:p>
        </p:txBody>
      </p:sp>
      <p:sp>
        <p:nvSpPr>
          <p:cNvPr id="40" name="TextBox 35"/>
          <p:cNvSpPr txBox="1"/>
          <p:nvPr/>
        </p:nvSpPr>
        <p:spPr>
          <a:xfrm>
            <a:off x="5457057" y="1223561"/>
            <a:ext cx="19429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/>
              <a:t>홈</a:t>
            </a:r>
            <a:r>
              <a:rPr lang="en-US" altLang="ko-KR" sz="800" dirty="0"/>
              <a:t>&gt; </a:t>
            </a:r>
            <a:r>
              <a:rPr lang="ko-KR" altLang="en-US" sz="800" dirty="0" smtClean="0"/>
              <a:t>회원관리</a:t>
            </a:r>
            <a:r>
              <a:rPr lang="en-US" altLang="ko-KR" sz="800" dirty="0" smtClean="0"/>
              <a:t>&gt;</a:t>
            </a:r>
            <a:r>
              <a:rPr lang="ko-KR" altLang="en-US" sz="800" dirty="0" smtClean="0"/>
              <a:t>회원목록</a:t>
            </a:r>
            <a:endParaRPr lang="ko-KR" altLang="en-US" sz="8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4608218"/>
              </p:ext>
            </p:extLst>
          </p:nvPr>
        </p:nvGraphicFramePr>
        <p:xfrm>
          <a:off x="1525401" y="2162163"/>
          <a:ext cx="5745692" cy="22633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8473"/>
                <a:gridCol w="2166953"/>
                <a:gridCol w="1160868"/>
                <a:gridCol w="1389398"/>
              </a:tblGrid>
              <a:tr h="31131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a typeface="나눔고딕" pitchFamily="50" charset="-127"/>
                        </a:rPr>
                        <a:t>회원 상세정보</a:t>
                      </a:r>
                      <a:endParaRPr lang="ko-KR" altLang="en-US" sz="800" dirty="0"/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32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황호윤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/>
                        <a:t>이메일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ghdbs123@naver.com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 smtClean="0"/>
                    </a:p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가입일자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 smtClean="0"/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우편번호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770770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아이디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ghdbs123</a:t>
                      </a: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경기도 부천시 </a:t>
                      </a:r>
                      <a:r>
                        <a:rPr lang="ko-KR" altLang="en-US" sz="800" dirty="0" err="1" smtClean="0"/>
                        <a:t>역곡구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성별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smtClean="0"/>
                        <a:t>남자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/>
                        <a:t>역곡아파트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102</a:t>
                      </a:r>
                      <a:r>
                        <a:rPr lang="ko-KR" altLang="en-US" sz="800" dirty="0" smtClean="0"/>
                        <a:t>호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등급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smtClean="0"/>
                        <a:t>다이아몬드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TextBox 21"/>
          <p:cNvSpPr txBox="1">
            <a:spLocks noChangeArrowheads="1"/>
          </p:cNvSpPr>
          <p:nvPr/>
        </p:nvSpPr>
        <p:spPr bwMode="auto">
          <a:xfrm>
            <a:off x="3666298" y="4622941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sp>
        <p:nvSpPr>
          <p:cNvPr id="64" name="Oval 115"/>
          <p:cNvSpPr>
            <a:spLocks noChangeArrowheads="1"/>
          </p:cNvSpPr>
          <p:nvPr/>
        </p:nvSpPr>
        <p:spPr bwMode="auto">
          <a:xfrm>
            <a:off x="2708657" y="150017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5" name="Oval 115"/>
          <p:cNvSpPr>
            <a:spLocks noChangeArrowheads="1"/>
          </p:cNvSpPr>
          <p:nvPr/>
        </p:nvSpPr>
        <p:spPr bwMode="auto">
          <a:xfrm>
            <a:off x="6732997" y="192880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0059360"/>
              </p:ext>
            </p:extLst>
          </p:nvPr>
        </p:nvGraphicFramePr>
        <p:xfrm>
          <a:off x="1496616" y="1721020"/>
          <a:ext cx="5731858" cy="258815"/>
        </p:xfrm>
        <a:graphic>
          <a:graphicData uri="http://schemas.openxmlformats.org/drawingml/2006/table">
            <a:tbl>
              <a:tblPr/>
              <a:tblGrid>
                <a:gridCol w="953997"/>
                <a:gridCol w="4777861"/>
              </a:tblGrid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 검색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회원명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                                                       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상태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6465169" y="1757380"/>
            <a:ext cx="720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936776" y="1757380"/>
            <a:ext cx="1810423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Oval 115"/>
          <p:cNvSpPr>
            <a:spLocks noChangeArrowheads="1"/>
          </p:cNvSpPr>
          <p:nvPr/>
        </p:nvSpPr>
        <p:spPr bwMode="auto">
          <a:xfrm>
            <a:off x="3559959" y="214311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1" name="직사각형 70"/>
              <p:cNvSpPr/>
              <p:nvPr/>
            </p:nvSpPr>
            <p:spPr>
              <a:xfrm>
                <a:off x="5283406" y="1765562"/>
                <a:ext cx="576855" cy="163636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ko-KR"/>
                </a:defPPr>
                <a:lvl1pPr marL="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735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470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402050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93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674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8040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7144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8799" algn="l" defTabSz="9347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▼</m:t>
                      </m:r>
                      <m:r>
                        <a:rPr lang="ko-KR" altLang="en-US" sz="800" b="0" i="1">
                          <a:solidFill>
                            <a:schemeClr val="tx1"/>
                          </a:solidFill>
                          <a:latin typeface="Cambria Math"/>
                        </a:rPr>
                        <m:t>전</m:t>
                      </m:r>
                      <m:r>
                        <a:rPr lang="en-US" altLang="ko-KR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ko-KR" altLang="en-US" sz="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체</m:t>
                      </m:r>
                    </m:oMath>
                  </m:oMathPara>
                </a14:m>
                <a:endParaRPr lang="ko-KR" altLang="en-US" sz="8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직사각형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406" y="1765562"/>
                <a:ext cx="576856" cy="163636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b="-14286"/>
                </a:stretch>
              </a:blipFill>
              <a:ln w="9525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버튼 클릭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 입력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비밀번호 입력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입력후</a:t>
                      </a:r>
                      <a:r>
                        <a:rPr lang="ko-KR" altLang="en-US" sz="1000" baseline="0" dirty="0" smtClean="0"/>
                        <a:t> 로그인 클릭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미가입시</a:t>
                      </a:r>
                      <a:r>
                        <a:rPr lang="ko-KR" altLang="en-US" sz="1000" baseline="0" dirty="0" smtClean="0"/>
                        <a:t> 회원가입을 </a:t>
                      </a:r>
                      <a:r>
                        <a:rPr lang="ko-KR" altLang="en-US" sz="1000" baseline="0" dirty="0" err="1" smtClean="0"/>
                        <a:t>할수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있게 제공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회원가입 </a:t>
                      </a:r>
                      <a:r>
                        <a:rPr lang="ko-KR" altLang="en-US" sz="1000" baseline="0" dirty="0" err="1" smtClean="0"/>
                        <a:t>클릭시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회원가입페이지로 이동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아이디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비밀번호 </a:t>
                      </a:r>
                      <a:r>
                        <a:rPr lang="ko-KR" altLang="en-US" sz="1000" baseline="0" dirty="0" err="1" smtClean="0"/>
                        <a:t>분실시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찾는 화면으로 이동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413" y="605040"/>
            <a:ext cx="943780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115"/>
          <p:cNvSpPr>
            <a:spLocks noChangeArrowheads="1"/>
          </p:cNvSpPr>
          <p:nvPr/>
        </p:nvSpPr>
        <p:spPr bwMode="auto">
          <a:xfrm>
            <a:off x="3405177" y="85723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65" name="Oval 115"/>
          <p:cNvSpPr>
            <a:spLocks noChangeArrowheads="1"/>
          </p:cNvSpPr>
          <p:nvPr/>
        </p:nvSpPr>
        <p:spPr bwMode="auto">
          <a:xfrm>
            <a:off x="4566045" y="392906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779962" y="264318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회원로그인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9" name="Oval 115"/>
          <p:cNvSpPr>
            <a:spLocks noChangeArrowheads="1"/>
          </p:cNvSpPr>
          <p:nvPr/>
        </p:nvSpPr>
        <p:spPr bwMode="auto">
          <a:xfrm>
            <a:off x="2089527" y="357187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875609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주문조회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02430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173004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11262" y="264318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회원가입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779962" y="300037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</a:rPr>
              <a:t>ID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79962" y="3571876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 smtClean="0">
                <a:solidFill>
                  <a:schemeClr val="tx1"/>
                </a:solidFill>
              </a:rPr>
              <a:t>PW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34745" y="3286124"/>
            <a:ext cx="1655641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34745" y="3857628"/>
            <a:ext cx="1655641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34744" y="4214818"/>
            <a:ext cx="851303" cy="4286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79962" y="478632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▶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▶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비밀번호찾기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11262" y="3214686"/>
            <a:ext cx="1810423" cy="5715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아직 회원이 아니십니까</a:t>
            </a:r>
            <a:r>
              <a:rPr lang="en-US" altLang="ko-KR" sz="800" dirty="0" smtClean="0">
                <a:solidFill>
                  <a:schemeClr val="tx1"/>
                </a:solidFill>
              </a:rPr>
              <a:t>?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회원을 위한 다양한 혜택이</a:t>
            </a:r>
            <a:br>
              <a:rPr lang="ko-KR" altLang="en-US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준비되어 있습니다</a:t>
            </a:r>
          </a:p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88653" y="4214818"/>
            <a:ext cx="851303" cy="4286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Oval 115"/>
          <p:cNvSpPr>
            <a:spLocks noChangeArrowheads="1"/>
          </p:cNvSpPr>
          <p:nvPr/>
        </p:nvSpPr>
        <p:spPr bwMode="auto">
          <a:xfrm>
            <a:off x="2089527" y="300037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val 115"/>
          <p:cNvSpPr>
            <a:spLocks noChangeArrowheads="1"/>
          </p:cNvSpPr>
          <p:nvPr/>
        </p:nvSpPr>
        <p:spPr bwMode="auto">
          <a:xfrm>
            <a:off x="1702571" y="435769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Oval 115"/>
          <p:cNvSpPr>
            <a:spLocks noChangeArrowheads="1"/>
          </p:cNvSpPr>
          <p:nvPr/>
        </p:nvSpPr>
        <p:spPr bwMode="auto">
          <a:xfrm>
            <a:off x="2553874" y="492919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이메일이나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휴대폰중</a:t>
                      </a:r>
                      <a:r>
                        <a:rPr lang="ko-KR" altLang="en-US" sz="1000" dirty="0" smtClean="0"/>
                        <a:t> 하나를 선택한다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이름을 입력한다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이메일선택이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입력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휴대폰선택시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휴대폰입력후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확인을 누르면 입력한 값이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정확하다면 아이디만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보여준다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413" y="605040"/>
            <a:ext cx="943780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173003" y="264318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아이디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875609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주문조회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02430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173004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50395" y="300037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    휴대폰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73003" y="3286124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이름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50394" y="3571876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0394" y="4500570"/>
            <a:ext cx="851303" cy="4286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50394" y="3071810"/>
            <a:ext cx="77391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4024306" y="3071810"/>
            <a:ext cx="77391" cy="714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173003" y="3857628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800" dirty="0" smtClean="0">
                <a:solidFill>
                  <a:schemeClr val="tx1"/>
                </a:solidFill>
              </a:rPr>
              <a:t>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250394" y="4143380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7" name="Oval 115"/>
          <p:cNvSpPr>
            <a:spLocks noChangeArrowheads="1"/>
          </p:cNvSpPr>
          <p:nvPr/>
        </p:nvSpPr>
        <p:spPr bwMode="auto">
          <a:xfrm>
            <a:off x="2940830" y="300037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val 115"/>
          <p:cNvSpPr>
            <a:spLocks noChangeArrowheads="1"/>
          </p:cNvSpPr>
          <p:nvPr/>
        </p:nvSpPr>
        <p:spPr bwMode="auto">
          <a:xfrm>
            <a:off x="2940830" y="350043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val 115"/>
          <p:cNvSpPr>
            <a:spLocks noChangeArrowheads="1"/>
          </p:cNvSpPr>
          <p:nvPr/>
        </p:nvSpPr>
        <p:spPr bwMode="auto">
          <a:xfrm>
            <a:off x="2940830" y="407194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아이디를 입력한다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이름을 입력한다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휴대폰을 입력한다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가입시</a:t>
                      </a:r>
                      <a:r>
                        <a:rPr lang="ko-KR" altLang="en-US" sz="1000" baseline="0" dirty="0" smtClean="0"/>
                        <a:t> 비밀번호 찾기 질문을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선택하고 답을 입력한다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제대로 입력했다면 </a:t>
                      </a:r>
                      <a:r>
                        <a:rPr lang="ko-KR" altLang="en-US" sz="1000" baseline="0" dirty="0" err="1" smtClean="0"/>
                        <a:t>이메일로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임시비밀번호를 발송한다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갑자기 생각난점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회원의 기억력이 </a:t>
                      </a:r>
                      <a:r>
                        <a:rPr lang="ko-KR" altLang="en-US" sz="1000" baseline="0" dirty="0" err="1" smtClean="0"/>
                        <a:t>좋지않아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휴대폰이나 비밀번호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찾기질문을</a:t>
                      </a:r>
                      <a:r>
                        <a:rPr lang="ko-KR" altLang="en-US" sz="1000" baseline="0" dirty="0" smtClean="0"/>
                        <a:t> 기억하지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못한다면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고객센터로 전화해서 </a:t>
                      </a:r>
                      <a:r>
                        <a:rPr lang="ko-KR" altLang="en-US" sz="1000" baseline="0" dirty="0" err="1" smtClean="0"/>
                        <a:t>관리자에게연락해서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비밀번호알려달라고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할경우</a:t>
                      </a:r>
                      <a:r>
                        <a:rPr lang="ko-KR" altLang="en-US" sz="1000" baseline="0" dirty="0" smtClean="0"/>
                        <a:t> 관리자도 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수정의 </a:t>
                      </a:r>
                      <a:r>
                        <a:rPr lang="ko-KR" altLang="en-US" sz="1000" baseline="0" dirty="0" err="1" smtClean="0"/>
                        <a:t>필요성을느낌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하지만 본인확인은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아이디와 이름 </a:t>
                      </a:r>
                      <a:r>
                        <a:rPr lang="ko-KR" altLang="en-US" sz="1000" baseline="0" dirty="0" err="1" smtClean="0"/>
                        <a:t>휴대폰가지고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휴대폰번호를바꿧다면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1</a:t>
                      </a:r>
                      <a:r>
                        <a:rPr lang="ko-KR" altLang="en-US" sz="1000" baseline="0" dirty="0" smtClean="0"/>
                        <a:t>년간 유령회원이어서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바뀐 예전번호를 </a:t>
                      </a:r>
                      <a:r>
                        <a:rPr lang="ko-KR" altLang="en-US" sz="1000" baseline="0" dirty="0" err="1" smtClean="0"/>
                        <a:t>기억못한다면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413" y="605040"/>
            <a:ext cx="943780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3173003" y="2143116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비밀번호 찾기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4875609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주문조회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02430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173004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73003" y="2928934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이름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50394" y="3214686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50394" y="5072074"/>
            <a:ext cx="851303" cy="4286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73003" y="3500438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err="1" smtClean="0">
                <a:solidFill>
                  <a:schemeClr val="tx1"/>
                </a:solidFill>
              </a:rPr>
              <a:t>이메일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250394" y="3786190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Oval 115"/>
          <p:cNvSpPr>
            <a:spLocks noChangeArrowheads="1"/>
          </p:cNvSpPr>
          <p:nvPr/>
        </p:nvSpPr>
        <p:spPr bwMode="auto">
          <a:xfrm>
            <a:off x="2940830" y="314324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val 115"/>
          <p:cNvSpPr>
            <a:spLocks noChangeArrowheads="1"/>
          </p:cNvSpPr>
          <p:nvPr/>
        </p:nvSpPr>
        <p:spPr bwMode="auto">
          <a:xfrm>
            <a:off x="2940830" y="371475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73003" y="2357430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아이디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50394" y="2643182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1" name="Oval 115"/>
          <p:cNvSpPr>
            <a:spLocks noChangeArrowheads="1"/>
          </p:cNvSpPr>
          <p:nvPr/>
        </p:nvSpPr>
        <p:spPr bwMode="auto">
          <a:xfrm>
            <a:off x="2940830" y="257174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73003" y="4071942"/>
            <a:ext cx="1810423" cy="180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비밀번호 찾기 질문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0394" y="4643446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황호윤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6" name="Oval 115"/>
          <p:cNvSpPr>
            <a:spLocks noChangeArrowheads="1"/>
          </p:cNvSpPr>
          <p:nvPr/>
        </p:nvSpPr>
        <p:spPr bwMode="auto">
          <a:xfrm>
            <a:off x="2940830" y="428625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0394" y="4357694"/>
            <a:ext cx="1733032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solidFill>
                  <a:schemeClr val="tx1"/>
                </a:solidFill>
              </a:rPr>
              <a:t>가장 훌륭한 조장은</a:t>
            </a:r>
            <a:r>
              <a:rPr lang="en-US" altLang="ko-KR" sz="800" dirty="0" smtClean="0">
                <a:solidFill>
                  <a:schemeClr val="tx1"/>
                </a:solidFill>
              </a:rPr>
              <a:t>?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xmlns="" val="4197986142"/>
              </p:ext>
            </p:extLst>
          </p:nvPr>
        </p:nvGraphicFramePr>
        <p:xfrm>
          <a:off x="7545288" y="620688"/>
          <a:ext cx="230425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나의정보를</a:t>
                      </a:r>
                      <a:r>
                        <a:rPr lang="ko-KR" altLang="en-US" sz="1000" dirty="0" smtClean="0"/>
                        <a:t> 누른다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정보수정을 누른다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x</a:t>
                      </a:r>
                      <a:r>
                        <a:rPr lang="ko-KR" altLang="en-US" sz="1000" baseline="0" dirty="0" smtClean="0"/>
                        <a:t>는 수정불가능 </a:t>
                      </a:r>
                      <a:r>
                        <a:rPr lang="en-US" altLang="ko-KR" sz="1000" baseline="0" dirty="0" smtClean="0"/>
                        <a:t>o</a:t>
                      </a:r>
                      <a:r>
                        <a:rPr lang="ko-KR" altLang="en-US" sz="1000" baseline="0" dirty="0" smtClean="0"/>
                        <a:t>는 수정가능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탈퇴를 </a:t>
                      </a:r>
                      <a:r>
                        <a:rPr lang="ko-KR" altLang="en-US" sz="1000" baseline="0" dirty="0" err="1" smtClean="0"/>
                        <a:t>하고싶으면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탈퇴를누르고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정말탈퇴하시겠습니까</a:t>
                      </a:r>
                      <a:r>
                        <a:rPr lang="en-US" altLang="ko-KR" sz="1000" baseline="0" dirty="0" smtClean="0"/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탈퇴시</a:t>
                      </a:r>
                      <a:r>
                        <a:rPr lang="ko-KR" altLang="en-US" sz="1000" baseline="0" dirty="0" smtClean="0"/>
                        <a:t> 적립금과 등등 은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모두 소멸됩니다 라는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그럴싸한 문구로 탈퇴를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망설여지게하는</a:t>
                      </a:r>
                      <a:r>
                        <a:rPr lang="ko-KR" altLang="en-US" sz="1000" baseline="0" dirty="0" smtClean="0"/>
                        <a:t> 메시지를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/>
                        <a:t>보여준후</a:t>
                      </a:r>
                      <a:r>
                        <a:rPr lang="ko-KR" altLang="en-US" sz="1000" baseline="0" dirty="0" smtClean="0"/>
                        <a:t> 그래도 탈퇴하겠다면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탈퇴처리</a:t>
                      </a:r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413" y="605040"/>
            <a:ext cx="943780" cy="263660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회원 페이지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1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4759565"/>
              </p:ext>
            </p:extLst>
          </p:nvPr>
        </p:nvGraphicFramePr>
        <p:xfrm>
          <a:off x="128464" y="1196753"/>
          <a:ext cx="1267420" cy="171128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67420"/>
              </a:tblGrid>
              <a:tr h="329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나의 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3053" marR="93053" marT="47037" marB="47037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정보 수정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주문조회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장바구니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55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거래내역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1" name="직선 연결선 40"/>
          <p:cNvCxnSpPr/>
          <p:nvPr/>
        </p:nvCxnSpPr>
        <p:spPr>
          <a:xfrm>
            <a:off x="1399252" y="1449110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4608218"/>
              </p:ext>
            </p:extLst>
          </p:nvPr>
        </p:nvGraphicFramePr>
        <p:xfrm>
          <a:off x="1525401" y="2162163"/>
          <a:ext cx="5745692" cy="22633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28473"/>
                <a:gridCol w="2166953"/>
                <a:gridCol w="1160868"/>
                <a:gridCol w="1389398"/>
              </a:tblGrid>
              <a:tr h="31131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정보 수정 화면</a:t>
                      </a:r>
                      <a:endParaRPr lang="ko-KR" altLang="en-US" sz="800" dirty="0"/>
                    </a:p>
                  </a:txBody>
                  <a:tcPr marL="72001" marR="72001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66462" marR="66462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32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(x)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황호윤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/>
                        <a:t>이메일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(o)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>
                          <a:hlinkClick r:id=""/>
                        </a:rPr>
                        <a:t>ghdbs123@naver.com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전화번호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010-1234-5678</a:t>
                      </a:r>
                      <a:endParaRPr lang="ko-KR" altLang="en-US" sz="800" dirty="0" smtClean="0"/>
                    </a:p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가입일자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(x)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2016-07-10</a:t>
                      </a:r>
                      <a:endParaRPr lang="ko-KR" altLang="en-US" sz="800" dirty="0" smtClean="0"/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우편번호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770770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(x)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dirty="0" smtClean="0"/>
                        <a:t>ghdbs123</a:t>
                      </a: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경기도 부천시 </a:t>
                      </a:r>
                      <a:r>
                        <a:rPr lang="ko-KR" altLang="en-US" sz="800" dirty="0" err="1" smtClean="0"/>
                        <a:t>역곡구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성별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(x)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smtClean="0"/>
                        <a:t>남자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err="1" smtClean="0"/>
                        <a:t>역곡아파트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102</a:t>
                      </a:r>
                      <a:r>
                        <a:rPr lang="ko-KR" altLang="en-US" sz="800" dirty="0" smtClean="0"/>
                        <a:t>호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/>
                        <a:t>등급</a:t>
                      </a:r>
                      <a:r>
                        <a:rPr lang="en-US" altLang="ko-KR" sz="800" dirty="0" smtClean="0"/>
                        <a:t>(x)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smtClean="0"/>
                        <a:t>다이아몬드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l"/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 bwMode="auto">
          <a:xfrm>
            <a:off x="6539502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고객센터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570725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875609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주문조회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024307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나의정보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173004" y="664086"/>
            <a:ext cx="758590" cy="1983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470" tIns="46735" rIns="93470" bIns="46735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rPr>
              <a:t>로그아웃</a:t>
            </a:r>
            <a:endParaRPr kumimoji="1" lang="ko-KR" altLang="en-US" sz="900" b="0" dirty="0">
              <a:solidFill>
                <a:prstClr val="black">
                  <a:lumMod val="75000"/>
                  <a:lumOff val="25000"/>
                </a:prst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Oval 115"/>
          <p:cNvSpPr>
            <a:spLocks noChangeArrowheads="1"/>
          </p:cNvSpPr>
          <p:nvPr/>
        </p:nvSpPr>
        <p:spPr bwMode="auto">
          <a:xfrm>
            <a:off x="4256480" y="928670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13868" y="4786322"/>
            <a:ext cx="92869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회원탈퇴</a:t>
            </a:r>
            <a:endParaRPr lang="ko-KR" altLang="en-US" sz="1000" dirty="0"/>
          </a:p>
        </p:txBody>
      </p:sp>
      <p:sp>
        <p:nvSpPr>
          <p:cNvPr id="32" name="Oval 115"/>
          <p:cNvSpPr>
            <a:spLocks noChangeArrowheads="1"/>
          </p:cNvSpPr>
          <p:nvPr/>
        </p:nvSpPr>
        <p:spPr bwMode="auto">
          <a:xfrm>
            <a:off x="1160833" y="1571612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val 115"/>
          <p:cNvSpPr>
            <a:spLocks noChangeArrowheads="1"/>
          </p:cNvSpPr>
          <p:nvPr/>
        </p:nvSpPr>
        <p:spPr bwMode="auto">
          <a:xfrm>
            <a:off x="2012136" y="250030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val 115"/>
          <p:cNvSpPr>
            <a:spLocks noChangeArrowheads="1"/>
          </p:cNvSpPr>
          <p:nvPr/>
        </p:nvSpPr>
        <p:spPr bwMode="auto">
          <a:xfrm>
            <a:off x="5804303" y="471488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0827" y="4786322"/>
            <a:ext cx="92869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수정완료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967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관리자페이지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상품등록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입력창</a:t>
                      </a:r>
                      <a:r>
                        <a:rPr lang="ko-KR" altLang="en-US" sz="1000" dirty="0" smtClean="0"/>
                        <a:t> 또는 </a:t>
                      </a:r>
                      <a:r>
                        <a:rPr lang="ko-KR" altLang="en-US" sz="1000" dirty="0" err="1" smtClean="0"/>
                        <a:t>수정창으로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Row</a:t>
                      </a:r>
                      <a:r>
                        <a:rPr lang="ko-KR" altLang="en-US" sz="1000" dirty="0" smtClean="0"/>
                        <a:t>를 클릭하면 해당하는 코드의 상품이 조회고 등록 버튼이 수정 버튼으로 바뀐다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옵션은 추가 가능 하도록 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삭제는 상세조회화면에서만 가능하도록 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추후 구현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미리보기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285362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87628" y="31274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상품등</a:t>
            </a:r>
            <a:r>
              <a:rPr lang="ko-KR" altLang="en-US" sz="1100" b="1" dirty="0">
                <a:solidFill>
                  <a:srgbClr val="000000"/>
                </a:solidFill>
                <a:latin typeface="맑은 고딕"/>
              </a:rPr>
              <a:t>록</a:t>
            </a:r>
            <a:endParaRPr lang="ko-KR" altLang="en-US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2023" y="564215"/>
            <a:ext cx="7217241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58349674"/>
              </p:ext>
            </p:extLst>
          </p:nvPr>
        </p:nvGraphicFramePr>
        <p:xfrm>
          <a:off x="93527" y="1386525"/>
          <a:ext cx="7216927" cy="22586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40"/>
                <a:gridCol w="584994"/>
                <a:gridCol w="1156377"/>
                <a:gridCol w="639562"/>
                <a:gridCol w="523816"/>
                <a:gridCol w="523816"/>
                <a:gridCol w="523816"/>
                <a:gridCol w="523816"/>
                <a:gridCol w="1412243"/>
                <a:gridCol w="968447"/>
              </a:tblGrid>
              <a:tr h="311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No.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상품코드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상품명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전시상태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제조사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판매가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정상가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옵션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 </a:t>
                      </a:r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등록일</a:t>
                      </a:r>
                      <a:endParaRPr lang="ko-KR" altLang="en-US" sz="8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32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00pou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sng" dirty="0" err="1" smtClean="0"/>
                        <a:t>꽃케이스</a:t>
                      </a:r>
                      <a:endParaRPr lang="en-US" altLang="ko-KR" sz="800" u="sng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Y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김철수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2014-03-19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00789</a:t>
                      </a:r>
                      <a:endParaRPr lang="ko-KR" altLang="en-US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곰케이스</a:t>
                      </a:r>
                      <a:endParaRPr lang="en-US" altLang="ko-KR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Y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김영희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2014-03-19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78900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각진케이스</a:t>
                      </a:r>
                      <a:endParaRPr lang="en-US" altLang="ko-KR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N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김순희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2014-03-19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059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 smtClean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91449" marR="91449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2300913" y="1133002"/>
            <a:ext cx="768971" cy="22051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7923" tIns="48962" rIns="97923" bIns="48962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검색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2973847" y="3682845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98454" y="1156778"/>
            <a:ext cx="612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새상품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5884" y="1156778"/>
            <a:ext cx="697995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900" b="1" dirty="0" smtClean="0">
                <a:solidFill>
                  <a:schemeClr val="tx1"/>
                </a:solidFill>
              </a:rPr>
              <a:t>코드</a:t>
            </a:r>
            <a:r>
              <a:rPr lang="en-US" altLang="ko-KR" sz="900" b="1" dirty="0" smtClean="0">
                <a:solidFill>
                  <a:schemeClr val="tx1"/>
                </a:solidFill>
              </a:rPr>
              <a:t>/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상태</a:t>
            </a:r>
            <a:r>
              <a:rPr lang="en-US" altLang="ko-KR" sz="900" b="1" dirty="0" smtClean="0">
                <a:solidFill>
                  <a:schemeClr val="tx1"/>
                </a:solidFill>
              </a:rPr>
              <a:t>/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상품</a:t>
            </a:r>
            <a:r>
              <a:rPr lang="ko-KR" altLang="en-US" sz="900" b="1" dirty="0">
                <a:solidFill>
                  <a:schemeClr val="tx1"/>
                </a:solidFill>
              </a:rPr>
              <a:t>명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93570" y="1156778"/>
            <a:ext cx="1360197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1" name="Oval 115"/>
          <p:cNvSpPr>
            <a:spLocks noChangeArrowheads="1"/>
          </p:cNvSpPr>
          <p:nvPr/>
        </p:nvSpPr>
        <p:spPr bwMode="auto">
          <a:xfrm>
            <a:off x="6469854" y="1124915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893570" y="171448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95216" y="3978479"/>
          <a:ext cx="3549218" cy="588676"/>
        </p:xfrm>
        <a:graphic>
          <a:graphicData uri="http://schemas.openxmlformats.org/drawingml/2006/table">
            <a:tbl>
              <a:tblPr/>
              <a:tblGrid>
                <a:gridCol w="362906"/>
                <a:gridCol w="471668"/>
                <a:gridCol w="1058111"/>
                <a:gridCol w="696638"/>
                <a:gridCol w="959895"/>
              </a:tblGrid>
              <a:tr h="2588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옵션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0" marR="72000" marT="9218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/>
                </a:tc>
              </a:tr>
              <a:tr h="25881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색상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0" marR="72000" marT="9218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관리자페이지 </a:t>
            </a:r>
            <a:r>
              <a:rPr lang="en-US" altLang="ko-KR" dirty="0"/>
              <a:t>&gt; </a:t>
            </a:r>
            <a:r>
              <a:rPr lang="ko-KR" altLang="en-US" dirty="0"/>
              <a:t>상품등록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처음엔 등록이 보이도록</a:t>
                      </a:r>
                      <a:endParaRPr lang="en-US" altLang="ko-KR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Row</a:t>
                      </a:r>
                      <a:r>
                        <a:rPr lang="ko-KR" altLang="en-US" sz="1000" dirty="0" smtClean="0"/>
                        <a:t>를 클릭하면 해당하는 코드의 상품이 조회고 등록 버튼이 수정 버튼으로 바뀐다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옵션은 추가 가능 하도록 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추후 구현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미리보기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285362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87628" y="31274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상품등</a:t>
            </a:r>
            <a:r>
              <a:rPr lang="ko-KR" altLang="en-US" sz="1100" b="1" dirty="0">
                <a:solidFill>
                  <a:srgbClr val="000000"/>
                </a:solidFill>
                <a:latin typeface="맑은 고딕"/>
              </a:rPr>
              <a:t>록</a:t>
            </a:r>
            <a:endParaRPr lang="ko-KR" altLang="en-US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2023" y="564215"/>
            <a:ext cx="7217241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87797482"/>
              </p:ext>
            </p:extLst>
          </p:nvPr>
        </p:nvGraphicFramePr>
        <p:xfrm>
          <a:off x="93527" y="898026"/>
          <a:ext cx="7211936" cy="2985360"/>
        </p:xfrm>
        <a:graphic>
          <a:graphicData uri="http://schemas.openxmlformats.org/drawingml/2006/table">
            <a:tbl>
              <a:tblPr/>
              <a:tblGrid>
                <a:gridCol w="1369056"/>
                <a:gridCol w="918649"/>
                <a:gridCol w="1339185"/>
                <a:gridCol w="1334946"/>
                <a:gridCol w="2250100"/>
              </a:tblGrid>
              <a:tr h="1355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상품코드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ko-KR" altLang="en-US" sz="8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ko-KR" altLang="en-US" sz="8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제조사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판매가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ko-KR" altLang="en-US" sz="8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정상가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매입가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endParaRPr lang="ko-KR" altLang="en-US" sz="8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전시상태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973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상품설명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r"/>
                      <a:endParaRPr lang="ko-KR" altLang="en-US" sz="8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상품이미지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9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메인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0" marR="72000" marT="9218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900" dirty="0" err="1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섬네일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0" marR="72000" marT="9218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900" dirty="0" smtClean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상세설명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0" marR="72000" marT="9218" marB="1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6040793" y="3049785"/>
            <a:ext cx="720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찾아보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453062" y="3049785"/>
            <a:ext cx="3528000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98454" y="646018"/>
            <a:ext cx="612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028995" y="645674"/>
            <a:ext cx="612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68670" y="645674"/>
            <a:ext cx="612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52670" y="3637636"/>
            <a:ext cx="3528000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52670" y="3351884"/>
            <a:ext cx="3528000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040793" y="3351884"/>
            <a:ext cx="720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찾아보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040793" y="3637636"/>
            <a:ext cx="720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찾아보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</a:p>
        </p:txBody>
      </p:sp>
      <p:sp>
        <p:nvSpPr>
          <p:cNvPr id="22" name="Oval 115"/>
          <p:cNvSpPr>
            <a:spLocks noChangeArrowheads="1"/>
          </p:cNvSpPr>
          <p:nvPr/>
        </p:nvSpPr>
        <p:spPr bwMode="auto">
          <a:xfrm>
            <a:off x="5140070" y="597074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01228" y="4049917"/>
            <a:ext cx="1241984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87112" y="4049917"/>
            <a:ext cx="1241984" cy="18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144104" y="4264231"/>
            <a:ext cx="10401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빨강</a:t>
            </a:r>
          </a:p>
        </p:txBody>
      </p:sp>
      <p:sp>
        <p:nvSpPr>
          <p:cNvPr id="35" name="직사각형 34"/>
          <p:cNvSpPr/>
          <p:nvPr/>
        </p:nvSpPr>
        <p:spPr>
          <a:xfrm flipV="1">
            <a:off x="1644170" y="4335669"/>
            <a:ext cx="180000" cy="18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 bwMode="auto">
          <a:xfrm>
            <a:off x="1765258" y="4264231"/>
            <a:ext cx="10401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노랑</a:t>
            </a:r>
          </a:p>
        </p:txBody>
      </p:sp>
      <p:sp>
        <p:nvSpPr>
          <p:cNvPr id="39" name="직사각형 38"/>
          <p:cNvSpPr/>
          <p:nvPr/>
        </p:nvSpPr>
        <p:spPr>
          <a:xfrm flipV="1">
            <a:off x="2340274" y="4335669"/>
            <a:ext cx="180000" cy="18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 bwMode="auto">
          <a:xfrm>
            <a:off x="2461362" y="4264231"/>
            <a:ext cx="10401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초록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929790" y="4001562"/>
            <a:ext cx="118771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dirty="0" smtClean="0">
                <a:latin typeface="+mj-lt"/>
                <a:ea typeface="+mj-ea"/>
                <a:cs typeface="맑은 고딕" charset="0"/>
              </a:rPr>
              <a:t>제조사</a:t>
            </a:r>
            <a:r>
              <a:rPr kumimoji="0" lang="en-US" altLang="ko-KR" sz="1100" dirty="0" smtClean="0">
                <a:latin typeface="+mj-lt"/>
                <a:ea typeface="+mj-ea"/>
                <a:cs typeface="맑은 고딕" charset="0"/>
              </a:rPr>
              <a:t>(</a:t>
            </a:r>
            <a:r>
              <a:rPr kumimoji="0" lang="ko-KR" altLang="en-US" sz="1100" dirty="0" smtClean="0">
                <a:latin typeface="+mj-lt"/>
                <a:ea typeface="+mj-ea"/>
                <a:cs typeface="맑은 고딕" charset="0"/>
              </a:rPr>
              <a:t>삼성</a:t>
            </a:r>
            <a:r>
              <a:rPr kumimoji="0" lang="en-US" altLang="ko-KR" sz="1100" dirty="0" smtClean="0">
                <a:latin typeface="+mj-lt"/>
                <a:ea typeface="+mj-ea"/>
                <a:cs typeface="맑은 고딕" charset="0"/>
              </a:rPr>
              <a:t>,LG)</a:t>
            </a:r>
            <a:endParaRPr kumimoji="0" lang="ko-KR" altLang="en-US" sz="11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2313840" y="4016057"/>
            <a:ext cx="118771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noProof="0" dirty="0" err="1" smtClean="0">
                <a:latin typeface="+mj-lt"/>
                <a:ea typeface="+mj-ea"/>
                <a:cs typeface="맑은 고딕" charset="0"/>
              </a:rPr>
              <a:t>갤럭시</a:t>
            </a:r>
            <a:r>
              <a:rPr kumimoji="0" lang="ko-KR" altLang="en-US" sz="1100" noProof="0" dirty="0" smtClean="0">
                <a:latin typeface="+mj-lt"/>
                <a:ea typeface="+mj-ea"/>
                <a:cs typeface="맑은 고딕" charset="0"/>
              </a:rPr>
              <a:t> </a:t>
            </a:r>
            <a:r>
              <a:rPr kumimoji="0" lang="en-US" altLang="ko-KR" sz="1100" noProof="0" dirty="0" smtClean="0">
                <a:latin typeface="+mj-lt"/>
                <a:ea typeface="+mj-ea"/>
                <a:cs typeface="맑은 고딕" charset="0"/>
              </a:rPr>
              <a:t>5</a:t>
            </a:r>
            <a:endParaRPr kumimoji="0" lang="ko-KR" altLang="en-US" sz="11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952736" y="4335669"/>
            <a:ext cx="612000" cy="180000"/>
          </a:xfrm>
          <a:prstGeom prst="roundRect">
            <a:avLst>
              <a:gd name="adj" fmla="val 57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1644170" y="4340068"/>
            <a:ext cx="180000" cy="18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 rot="10800000" flipV="1">
            <a:off x="1023016" y="4335669"/>
            <a:ext cx="180000" cy="18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클라이언트페이지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상품조회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공지사항을 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/>
          </p:nvPr>
        </p:nvGraphicFramePr>
        <p:xfrm>
          <a:off x="7545288" y="620688"/>
          <a:ext cx="230425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21602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상품명이 나오도록 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클릭하면 상세페이지로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298358"/>
            <a:ext cx="7334982" cy="634535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87628" y="309870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신상품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12023" y="561341"/>
            <a:ext cx="7217241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1"/>
          <p:cNvSpPr txBox="1"/>
          <p:nvPr/>
        </p:nvSpPr>
        <p:spPr>
          <a:xfrm>
            <a:off x="68818" y="3881770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베스트 상품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93213" y="4133241"/>
            <a:ext cx="7217241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52"/>
          <p:cNvGrpSpPr/>
          <p:nvPr/>
        </p:nvGrpSpPr>
        <p:grpSpPr>
          <a:xfrm>
            <a:off x="238092" y="666554"/>
            <a:ext cx="1411953" cy="1548000"/>
            <a:chOff x="569223" y="1077888"/>
            <a:chExt cx="1411953" cy="1548000"/>
          </a:xfrm>
        </p:grpSpPr>
        <p:sp>
          <p:nvSpPr>
            <p:cNvPr id="51" name="직사각형 50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3"/>
          <p:cNvGrpSpPr/>
          <p:nvPr/>
        </p:nvGrpSpPr>
        <p:grpSpPr>
          <a:xfrm>
            <a:off x="1952604" y="666554"/>
            <a:ext cx="1411953" cy="1548000"/>
            <a:chOff x="569223" y="1077888"/>
            <a:chExt cx="1411953" cy="1548000"/>
          </a:xfrm>
        </p:grpSpPr>
        <p:sp>
          <p:nvSpPr>
            <p:cNvPr id="55" name="직사각형 54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6"/>
          <p:cNvGrpSpPr/>
          <p:nvPr/>
        </p:nvGrpSpPr>
        <p:grpSpPr>
          <a:xfrm>
            <a:off x="3667116" y="666554"/>
            <a:ext cx="1411953" cy="1548000"/>
            <a:chOff x="569223" y="1077888"/>
            <a:chExt cx="1411953" cy="1548000"/>
          </a:xfrm>
        </p:grpSpPr>
        <p:sp>
          <p:nvSpPr>
            <p:cNvPr id="58" name="직사각형 57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59"/>
          <p:cNvGrpSpPr/>
          <p:nvPr/>
        </p:nvGrpSpPr>
        <p:grpSpPr>
          <a:xfrm>
            <a:off x="5381628" y="666554"/>
            <a:ext cx="1411953" cy="1548000"/>
            <a:chOff x="569223" y="1077888"/>
            <a:chExt cx="1411953" cy="1548000"/>
          </a:xfrm>
        </p:grpSpPr>
        <p:sp>
          <p:nvSpPr>
            <p:cNvPr id="61" name="직사각형 60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62"/>
          <p:cNvGrpSpPr/>
          <p:nvPr/>
        </p:nvGrpSpPr>
        <p:grpSpPr>
          <a:xfrm>
            <a:off x="238092" y="2272050"/>
            <a:ext cx="1411953" cy="1548000"/>
            <a:chOff x="569223" y="1077888"/>
            <a:chExt cx="1411953" cy="1548000"/>
          </a:xfrm>
        </p:grpSpPr>
        <p:sp>
          <p:nvSpPr>
            <p:cNvPr id="64" name="직사각형 63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65"/>
          <p:cNvGrpSpPr/>
          <p:nvPr/>
        </p:nvGrpSpPr>
        <p:grpSpPr>
          <a:xfrm>
            <a:off x="1952604" y="2272050"/>
            <a:ext cx="1411953" cy="1548000"/>
            <a:chOff x="569223" y="1077888"/>
            <a:chExt cx="1411953" cy="1548000"/>
          </a:xfrm>
        </p:grpSpPr>
        <p:sp>
          <p:nvSpPr>
            <p:cNvPr id="67" name="직사각형 66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68"/>
          <p:cNvGrpSpPr/>
          <p:nvPr/>
        </p:nvGrpSpPr>
        <p:grpSpPr>
          <a:xfrm>
            <a:off x="3667116" y="2272050"/>
            <a:ext cx="1411953" cy="1548000"/>
            <a:chOff x="569223" y="1077888"/>
            <a:chExt cx="1411953" cy="1548000"/>
          </a:xfrm>
        </p:grpSpPr>
        <p:sp>
          <p:nvSpPr>
            <p:cNvPr id="70" name="직사각형 69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71"/>
          <p:cNvGrpSpPr/>
          <p:nvPr/>
        </p:nvGrpSpPr>
        <p:grpSpPr>
          <a:xfrm>
            <a:off x="5381628" y="2272050"/>
            <a:ext cx="1411953" cy="1548000"/>
            <a:chOff x="569223" y="1077888"/>
            <a:chExt cx="1411953" cy="1548000"/>
          </a:xfrm>
        </p:grpSpPr>
        <p:sp>
          <p:nvSpPr>
            <p:cNvPr id="73" name="직사각형 72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74"/>
          <p:cNvGrpSpPr/>
          <p:nvPr/>
        </p:nvGrpSpPr>
        <p:grpSpPr>
          <a:xfrm>
            <a:off x="225566" y="4214818"/>
            <a:ext cx="1411953" cy="1548000"/>
            <a:chOff x="569223" y="1077888"/>
            <a:chExt cx="1411953" cy="1548000"/>
          </a:xfrm>
        </p:grpSpPr>
        <p:sp>
          <p:nvSpPr>
            <p:cNvPr id="76" name="직사각형 75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77"/>
          <p:cNvGrpSpPr/>
          <p:nvPr/>
        </p:nvGrpSpPr>
        <p:grpSpPr>
          <a:xfrm>
            <a:off x="1940078" y="4214818"/>
            <a:ext cx="1411953" cy="1548000"/>
            <a:chOff x="569223" y="1077888"/>
            <a:chExt cx="1411953" cy="1548000"/>
          </a:xfrm>
        </p:grpSpPr>
        <p:sp>
          <p:nvSpPr>
            <p:cNvPr id="79" name="직사각형 78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80"/>
          <p:cNvGrpSpPr/>
          <p:nvPr/>
        </p:nvGrpSpPr>
        <p:grpSpPr>
          <a:xfrm>
            <a:off x="3654590" y="4214818"/>
            <a:ext cx="1411953" cy="1548000"/>
            <a:chOff x="569223" y="1077888"/>
            <a:chExt cx="1411953" cy="1548000"/>
          </a:xfrm>
        </p:grpSpPr>
        <p:sp>
          <p:nvSpPr>
            <p:cNvPr id="82" name="직사각형 81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83"/>
          <p:cNvGrpSpPr/>
          <p:nvPr/>
        </p:nvGrpSpPr>
        <p:grpSpPr>
          <a:xfrm>
            <a:off x="5369102" y="4214818"/>
            <a:ext cx="1411953" cy="1548000"/>
            <a:chOff x="569223" y="1077888"/>
            <a:chExt cx="1411953" cy="1548000"/>
          </a:xfrm>
        </p:grpSpPr>
        <p:sp>
          <p:nvSpPr>
            <p:cNvPr id="85" name="직사각형 84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86"/>
          <p:cNvGrpSpPr/>
          <p:nvPr/>
        </p:nvGrpSpPr>
        <p:grpSpPr>
          <a:xfrm>
            <a:off x="225566" y="5820314"/>
            <a:ext cx="1411953" cy="1548000"/>
            <a:chOff x="569223" y="1077888"/>
            <a:chExt cx="1411953" cy="1548000"/>
          </a:xfrm>
        </p:grpSpPr>
        <p:sp>
          <p:nvSpPr>
            <p:cNvPr id="88" name="직사각형 87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89"/>
          <p:cNvGrpSpPr/>
          <p:nvPr/>
        </p:nvGrpSpPr>
        <p:grpSpPr>
          <a:xfrm>
            <a:off x="1940078" y="5820314"/>
            <a:ext cx="1411953" cy="1548000"/>
            <a:chOff x="569223" y="1077888"/>
            <a:chExt cx="1411953" cy="1548000"/>
          </a:xfrm>
        </p:grpSpPr>
        <p:sp>
          <p:nvSpPr>
            <p:cNvPr id="91" name="직사각형 90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92"/>
          <p:cNvGrpSpPr/>
          <p:nvPr/>
        </p:nvGrpSpPr>
        <p:grpSpPr>
          <a:xfrm>
            <a:off x="3654590" y="5820314"/>
            <a:ext cx="1411953" cy="1548000"/>
            <a:chOff x="569223" y="1077888"/>
            <a:chExt cx="1411953" cy="1548000"/>
          </a:xfrm>
        </p:grpSpPr>
        <p:sp>
          <p:nvSpPr>
            <p:cNvPr id="94" name="직사각형 93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95"/>
          <p:cNvGrpSpPr/>
          <p:nvPr/>
        </p:nvGrpSpPr>
        <p:grpSpPr>
          <a:xfrm>
            <a:off x="5369102" y="5820314"/>
            <a:ext cx="1411953" cy="1548000"/>
            <a:chOff x="569223" y="1077888"/>
            <a:chExt cx="1411953" cy="1548000"/>
          </a:xfrm>
        </p:grpSpPr>
        <p:sp>
          <p:nvSpPr>
            <p:cNvPr id="97" name="직사각형 96"/>
            <p:cNvSpPr/>
            <p:nvPr/>
          </p:nvSpPr>
          <p:spPr>
            <a:xfrm>
              <a:off x="569223" y="1077888"/>
              <a:ext cx="1411953" cy="154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11598" y="1125170"/>
              <a:ext cx="1332000" cy="1008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08021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클라이언트페이지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상세조회페이지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/>
              <a:t>공지사항을 표시합니다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/>
          </p:nvPr>
        </p:nvGraphicFramePr>
        <p:xfrm>
          <a:off x="7545288" y="620688"/>
          <a:ext cx="230425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21602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298358"/>
            <a:ext cx="7334982" cy="634535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87628" y="309870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 상세보기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12023" y="561341"/>
            <a:ext cx="7217241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66654" y="666554"/>
            <a:ext cx="2714644" cy="2905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1"/>
          <p:cNvSpPr txBox="1"/>
          <p:nvPr/>
        </p:nvSpPr>
        <p:spPr>
          <a:xfrm>
            <a:off x="3024174" y="66655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상품명</a:t>
            </a:r>
          </a:p>
        </p:txBody>
      </p:sp>
      <p:sp>
        <p:nvSpPr>
          <p:cNvPr id="127" name="TextBox 11"/>
          <p:cNvSpPr txBox="1"/>
          <p:nvPr/>
        </p:nvSpPr>
        <p:spPr>
          <a:xfrm>
            <a:off x="3024174" y="928164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상품소개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3024174" y="1189774"/>
            <a:ext cx="4305090" cy="101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1"/>
          <p:cNvSpPr txBox="1"/>
          <p:nvPr/>
        </p:nvSpPr>
        <p:spPr>
          <a:xfrm>
            <a:off x="3024174" y="152431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판매가</a:t>
            </a:r>
          </a:p>
        </p:txBody>
      </p:sp>
      <p:sp>
        <p:nvSpPr>
          <p:cNvPr id="134" name="TextBox 11"/>
          <p:cNvSpPr txBox="1"/>
          <p:nvPr/>
        </p:nvSpPr>
        <p:spPr>
          <a:xfrm>
            <a:off x="3595678" y="152431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: 10000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원</a:t>
            </a:r>
          </a:p>
        </p:txBody>
      </p:sp>
      <p:sp>
        <p:nvSpPr>
          <p:cNvPr id="135" name="TextBox 11"/>
          <p:cNvSpPr txBox="1"/>
          <p:nvPr/>
        </p:nvSpPr>
        <p:spPr>
          <a:xfrm>
            <a:off x="3043314" y="178592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수량</a:t>
            </a:r>
          </a:p>
        </p:txBody>
      </p:sp>
      <p:sp>
        <p:nvSpPr>
          <p:cNvPr id="136" name="TextBox 11"/>
          <p:cNvSpPr txBox="1"/>
          <p:nvPr/>
        </p:nvSpPr>
        <p:spPr>
          <a:xfrm>
            <a:off x="3614818" y="178592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수량선택</a:t>
            </a:r>
          </a:p>
        </p:txBody>
      </p:sp>
      <p:sp>
        <p:nvSpPr>
          <p:cNvPr id="137" name="TextBox 11"/>
          <p:cNvSpPr txBox="1"/>
          <p:nvPr/>
        </p:nvSpPr>
        <p:spPr>
          <a:xfrm>
            <a:off x="3024174" y="2024382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제조사</a:t>
            </a:r>
          </a:p>
        </p:txBody>
      </p:sp>
      <p:sp>
        <p:nvSpPr>
          <p:cNvPr id="138" name="TextBox 11"/>
          <p:cNvSpPr txBox="1"/>
          <p:nvPr/>
        </p:nvSpPr>
        <p:spPr>
          <a:xfrm>
            <a:off x="3595678" y="2024382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제조사제조사</a:t>
            </a:r>
          </a:p>
        </p:txBody>
      </p:sp>
      <p:sp>
        <p:nvSpPr>
          <p:cNvPr id="141" name="TextBox 11"/>
          <p:cNvSpPr txBox="1"/>
          <p:nvPr/>
        </p:nvSpPr>
        <p:spPr>
          <a:xfrm>
            <a:off x="3024174" y="2285992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옵션선택</a:t>
            </a:r>
          </a:p>
        </p:txBody>
      </p:sp>
      <p:sp>
        <p:nvSpPr>
          <p:cNvPr id="142" name="TextBox 11"/>
          <p:cNvSpPr txBox="1"/>
          <p:nvPr/>
        </p:nvSpPr>
        <p:spPr>
          <a:xfrm>
            <a:off x="3595678" y="2285992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: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옵션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1</a:t>
            </a:r>
            <a:endParaRPr lang="ko-KR" altLang="en-US" sz="1100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67050" y="2976230"/>
            <a:ext cx="1409620" cy="5956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144" name="직사각형 143"/>
          <p:cNvSpPr/>
          <p:nvPr/>
        </p:nvSpPr>
        <p:spPr>
          <a:xfrm>
            <a:off x="4738686" y="2976230"/>
            <a:ext cx="1409620" cy="5956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</a:t>
            </a:r>
            <a:endParaRPr lang="ko-KR" altLang="en-US" dirty="0"/>
          </a:p>
        </p:txBody>
      </p:sp>
      <p:sp>
        <p:nvSpPr>
          <p:cNvPr id="145" name="TextBox 11"/>
          <p:cNvSpPr txBox="1"/>
          <p:nvPr/>
        </p:nvSpPr>
        <p:spPr>
          <a:xfrm>
            <a:off x="114356" y="3953208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 상세보기 이미지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/>
              </a:rPr>
              <a:t>……….</a:t>
            </a:r>
            <a:endParaRPr lang="ko-KR" altLang="en-US" sz="1100" b="1" dirty="0" smtClean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3595678" y="250030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: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옵션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2</a:t>
            </a:r>
            <a:endParaRPr lang="ko-KR" altLang="en-US" sz="1100" dirty="0" smtClean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021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주문서 작성 </a:t>
            </a:r>
            <a:r>
              <a:rPr lang="en-US" altLang="en-US" dirty="0" smtClean="0"/>
              <a:t>(</a:t>
            </a:r>
            <a:r>
              <a:rPr altLang="en-US" smtClean="0"/>
              <a:t>사용자 </a:t>
            </a:r>
            <a:r>
              <a:rPr lang="en-US" altLang="en-US" dirty="0" smtClean="0"/>
              <a:t>1)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자신이 선택한 상품의 정보가 나온다</a:t>
                      </a:r>
                      <a:r>
                        <a:rPr lang="en-US" altLang="ko-KR" sz="1000" dirty="0" smtClean="0"/>
                        <a:t>. (</a:t>
                      </a:r>
                      <a:r>
                        <a:rPr lang="ko-KR" altLang="en-US" sz="1000" dirty="0" smtClean="0"/>
                        <a:t>이미지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상품명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판매가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합계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선택한 상품의 총 합계가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주문자 정보가 출력된다</a:t>
                      </a:r>
                      <a:r>
                        <a:rPr lang="en-US" altLang="ko-KR" sz="1000" dirty="0" smtClean="0"/>
                        <a:t>. ( </a:t>
                      </a:r>
                      <a:r>
                        <a:rPr lang="ko-KR" altLang="en-US" sz="1000" dirty="0" smtClean="0"/>
                        <a:t>생략 논의 대상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성명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연락처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우편번호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기본주소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상세주소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검색 버튼을 누르면 우편번호를 검색할 수 있는 창이 나온다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자신의 주소</a:t>
                      </a:r>
                      <a:r>
                        <a:rPr lang="ko-KR" altLang="en-US" sz="1000" baseline="0" dirty="0" smtClean="0"/>
                        <a:t> 일부를 입력해 검색 버튼을 누르면 해당 주소에 맞는 우편번호가 출력된다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원하는 주소를 클릭하면 우편번호가 주문자정보의 우편번호와 기본주소가 입력된다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배송지의</a:t>
                      </a:r>
                      <a:r>
                        <a:rPr lang="ko-KR" altLang="en-US" sz="1000" dirty="0" smtClean="0"/>
                        <a:t> 정보가 출력된다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성명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연락처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우편번호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기본주소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상세주소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메시지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주문자 정보와 동일을 선택하면 주문자 정보가 </a:t>
                      </a:r>
                      <a:r>
                        <a:rPr lang="ko-KR" altLang="en-US" sz="1000" dirty="0" err="1" smtClean="0"/>
                        <a:t>배송지</a:t>
                      </a:r>
                      <a:r>
                        <a:rPr lang="ko-KR" altLang="en-US" sz="1000" dirty="0" smtClean="0"/>
                        <a:t> 정보에 출력되며 새로운 </a:t>
                      </a:r>
                      <a:r>
                        <a:rPr lang="ko-KR" altLang="en-US" sz="1000" dirty="0" err="1" smtClean="0"/>
                        <a:t>배송지를</a:t>
                      </a:r>
                      <a:r>
                        <a:rPr lang="ko-KR" altLang="en-US" sz="1000" dirty="0" smtClean="0"/>
                        <a:t> 선택하면 </a:t>
                      </a:r>
                      <a:r>
                        <a:rPr lang="ko-KR" altLang="en-US" sz="1000" dirty="0" err="1" smtClean="0"/>
                        <a:t>배송지</a:t>
                      </a:r>
                      <a:r>
                        <a:rPr lang="ko-KR" altLang="en-US" sz="1000" dirty="0" smtClean="0"/>
                        <a:t> 정보가 모두 지워진다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617025" y="1785926"/>
          <a:ext cx="5798443" cy="544567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  <a:gridCol w="1208341"/>
                <a:gridCol w="604171"/>
                <a:gridCol w="604171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판매가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핪계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 이미지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" name="TextBox 11"/>
          <p:cNvSpPr txBox="1"/>
          <p:nvPr/>
        </p:nvSpPr>
        <p:spPr>
          <a:xfrm>
            <a:off x="595281" y="1318339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17025" y="1579915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3996110" y="2741708"/>
          <a:ext cx="2419358" cy="285752"/>
        </p:xfrm>
        <a:graphic>
          <a:graphicData uri="http://schemas.openxmlformats.org/drawingml/2006/table">
            <a:tbl>
              <a:tblPr/>
              <a:tblGrid>
                <a:gridCol w="1276350"/>
                <a:gridCol w="1143008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총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" name="TextBox 11"/>
          <p:cNvSpPr txBox="1"/>
          <p:nvPr/>
        </p:nvSpPr>
        <p:spPr>
          <a:xfrm>
            <a:off x="573537" y="3027460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주문자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95281" y="3289036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617025" y="3500438"/>
          <a:ext cx="5798443" cy="1001767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  <a:gridCol w="1208341"/>
                <a:gridCol w="1208342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우편번호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420101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29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역곡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29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한양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수자인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아파트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모서리가 둥근 직사각형 37"/>
          <p:cNvSpPr/>
          <p:nvPr/>
        </p:nvSpPr>
        <p:spPr>
          <a:xfrm>
            <a:off x="5840064" y="3813486"/>
            <a:ext cx="585925" cy="2143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검색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595281" y="4654605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배송지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617025" y="4916181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638769" y="5127583"/>
          <a:ext cx="5798443" cy="1230367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  <a:gridCol w="1208341"/>
                <a:gridCol w="1208342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우편번호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420101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29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역곡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한양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수자인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아파트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메시지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부재시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경비실에 던져주세요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5843191" y="5429264"/>
            <a:ext cx="585925" cy="2143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검색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59091" y="4669994"/>
            <a:ext cx="25326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○주문자 정보와 동일  ●새로운 </a:t>
            </a:r>
            <a:r>
              <a:rPr lang="ko-KR" altLang="en-US" sz="1000" dirty="0" err="1" smtClean="0"/>
              <a:t>배송지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순서도: 병합 53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6" name="Oval 115"/>
          <p:cNvSpPr>
            <a:spLocks noChangeArrowheads="1"/>
          </p:cNvSpPr>
          <p:nvPr/>
        </p:nvSpPr>
        <p:spPr bwMode="auto">
          <a:xfrm>
            <a:off x="388425" y="131833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Oval 115"/>
          <p:cNvSpPr>
            <a:spLocks noChangeArrowheads="1"/>
          </p:cNvSpPr>
          <p:nvPr/>
        </p:nvSpPr>
        <p:spPr bwMode="auto">
          <a:xfrm>
            <a:off x="366681" y="2913160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Oval 115"/>
          <p:cNvSpPr>
            <a:spLocks noChangeArrowheads="1"/>
          </p:cNvSpPr>
          <p:nvPr/>
        </p:nvSpPr>
        <p:spPr bwMode="auto">
          <a:xfrm>
            <a:off x="366681" y="4687615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val 115"/>
          <p:cNvSpPr>
            <a:spLocks noChangeArrowheads="1"/>
          </p:cNvSpPr>
          <p:nvPr/>
        </p:nvSpPr>
        <p:spPr bwMode="auto">
          <a:xfrm>
            <a:off x="5725764" y="369918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val 115"/>
          <p:cNvSpPr>
            <a:spLocks noChangeArrowheads="1"/>
          </p:cNvSpPr>
          <p:nvPr/>
        </p:nvSpPr>
        <p:spPr bwMode="auto">
          <a:xfrm>
            <a:off x="3881810" y="2684560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val 115"/>
          <p:cNvSpPr>
            <a:spLocks noChangeArrowheads="1"/>
          </p:cNvSpPr>
          <p:nvPr/>
        </p:nvSpPr>
        <p:spPr bwMode="auto">
          <a:xfrm>
            <a:off x="3996110" y="4502205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89656" y="5489689"/>
            <a:ext cx="2076008" cy="1715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22590" y="5837154"/>
            <a:ext cx="928694" cy="214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 bwMode="auto">
          <a:xfrm>
            <a:off x="6944931" y="5822132"/>
            <a:ext cx="7063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dirty="0" smtClean="0">
                <a:latin typeface="+mj-lt"/>
                <a:ea typeface="+mj-ea"/>
                <a:cs typeface="맑은 고딕" charset="0"/>
              </a:rPr>
              <a:t>주소</a:t>
            </a:r>
            <a:endParaRPr kumimoji="0" lang="ko-KR" altLang="en-US" sz="1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409777" y="5489689"/>
            <a:ext cx="12940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주소 검색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628144" y="5814606"/>
            <a:ext cx="529269" cy="261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검색</a:t>
            </a:r>
            <a:endParaRPr lang="ko-KR" altLang="en-US" sz="1000" dirty="0"/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7205642" y="6144919"/>
          <a:ext cx="2043546" cy="631934"/>
        </p:xfrm>
        <a:graphic>
          <a:graphicData uri="http://schemas.openxmlformats.org/drawingml/2006/table">
            <a:tbl>
              <a:tblPr/>
              <a:tblGrid>
                <a:gridCol w="583183"/>
                <a:gridCol w="1460363"/>
              </a:tblGrid>
              <a:tr h="3315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우편번호</a:t>
                      </a:r>
                      <a:endParaRPr lang="en-US" altLang="ko-KR" sz="8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03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420101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경기도 부천시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역곡동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" name="TextBox 21"/>
          <p:cNvSpPr txBox="1">
            <a:spLocks noChangeArrowheads="1"/>
          </p:cNvSpPr>
          <p:nvPr/>
        </p:nvSpPr>
        <p:spPr bwMode="auto">
          <a:xfrm>
            <a:off x="7352111" y="6899574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89656" y="5781654"/>
            <a:ext cx="2076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115"/>
          <p:cNvSpPr>
            <a:spLocks noChangeArrowheads="1"/>
          </p:cNvSpPr>
          <p:nvPr/>
        </p:nvSpPr>
        <p:spPr bwMode="auto">
          <a:xfrm>
            <a:off x="7075356" y="548968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val 115"/>
          <p:cNvSpPr>
            <a:spLocks noChangeArrowheads="1"/>
          </p:cNvSpPr>
          <p:nvPr/>
        </p:nvSpPr>
        <p:spPr bwMode="auto">
          <a:xfrm>
            <a:off x="7123511" y="5945243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entity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개체 틀 4"/>
          <p:cNvGraphicFramePr>
            <a:graphicFrameLocks noGrp="1"/>
          </p:cNvGraphicFramePr>
          <p:nvPr>
            <p:ph type="tbl" sz="quarter" idx="13"/>
          </p:nvPr>
        </p:nvGraphicFramePr>
        <p:xfrm>
          <a:off x="452406" y="2093094"/>
          <a:ext cx="1333500" cy="3186104"/>
        </p:xfrm>
        <a:graphic>
          <a:graphicData uri="http://schemas.openxmlformats.org/drawingml/2006/table">
            <a:tbl>
              <a:tblPr/>
              <a:tblGrid>
                <a:gridCol w="13335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입력일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입력아이디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수정일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수정아이디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원산지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5240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브랜드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모델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정상가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매입가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판매여부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266804" y="1738308"/>
          <a:ext cx="1244600" cy="1047750"/>
        </p:xfrm>
        <a:graphic>
          <a:graphicData uri="http://schemas.openxmlformats.org/drawingml/2006/table">
            <a:tbl>
              <a:tblPr/>
              <a:tblGrid>
                <a:gridCol w="12446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상품옵션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옵션순번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옵션명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옵션상세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52406" y="404795"/>
          <a:ext cx="1244600" cy="1047750"/>
        </p:xfrm>
        <a:graphic>
          <a:graphicData uri="http://schemas.openxmlformats.org/drawingml/2006/table">
            <a:tbl>
              <a:tblPr/>
              <a:tblGrid>
                <a:gridCol w="12446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상품이미지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상품코드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이미지종류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이미지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이미지경로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266804" y="4043358"/>
          <a:ext cx="1244600" cy="838200"/>
        </p:xfrm>
        <a:graphic>
          <a:graphicData uri="http://schemas.openxmlformats.org/drawingml/2006/table">
            <a:tbl>
              <a:tblPr/>
              <a:tblGrid>
                <a:gridCol w="12446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기종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제조사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순번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기종이름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809860" y="2786058"/>
          <a:ext cx="1244600" cy="1257300"/>
        </p:xfrm>
        <a:graphic>
          <a:graphicData uri="http://schemas.openxmlformats.org/drawingml/2006/table">
            <a:tbl>
              <a:tblPr/>
              <a:tblGrid>
                <a:gridCol w="1244600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상품상세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제조사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기종순번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옵션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수량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cxnSp>
        <p:nvCxnSpPr>
          <p:cNvPr id="11" name="꺾인 연결선 10"/>
          <p:cNvCxnSpPr/>
          <p:nvPr/>
        </p:nvCxnSpPr>
        <p:spPr>
          <a:xfrm flipV="1">
            <a:off x="4054460" y="2093094"/>
            <a:ext cx="1212344" cy="11215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4054460" y="3643314"/>
            <a:ext cx="1212344" cy="9286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/>
          <p:nvPr/>
        </p:nvCxnSpPr>
        <p:spPr>
          <a:xfrm rot="16200000" flipH="1">
            <a:off x="382165" y="1737100"/>
            <a:ext cx="640549" cy="714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1785906" y="3355974"/>
            <a:ext cx="1023954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서비스 리스트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병합 5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9530" y="1857364"/>
            <a:ext cx="6715172" cy="1428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3156" y="2000240"/>
            <a:ext cx="384249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 bwMode="auto">
          <a:xfrm>
            <a:off x="403156" y="2092638"/>
            <a:ext cx="400110" cy="85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체크박스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48842" y="2000240"/>
            <a:ext cx="720710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072679" y="2006798"/>
            <a:ext cx="1394304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 bwMode="auto">
          <a:xfrm>
            <a:off x="1048842" y="2321147"/>
            <a:ext cx="7232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상품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이미지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072680" y="2265106"/>
            <a:ext cx="400110" cy="14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rPr>
              <a:t>`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309794" y="2321147"/>
            <a:ext cx="94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상품명</a:t>
            </a:r>
            <a:r>
              <a:rPr kumimoji="0" lang="ko-KR" altLang="en-US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 </a:t>
            </a: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+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옵션명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12642" y="2000240"/>
            <a:ext cx="576462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 bwMode="auto">
          <a:xfrm>
            <a:off x="4452934" y="2288468"/>
            <a:ext cx="400110" cy="14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rPr>
              <a:t>`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5312642" y="2209336"/>
            <a:ext cx="4920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배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송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452934" y="2000240"/>
            <a:ext cx="576462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 bwMode="auto">
          <a:xfrm>
            <a:off x="3661949" y="2092638"/>
            <a:ext cx="49208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상품가격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200740" y="2006798"/>
            <a:ext cx="576462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 bwMode="auto">
          <a:xfrm>
            <a:off x="6200740" y="2187304"/>
            <a:ext cx="4920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총가격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3667116" y="2295026"/>
            <a:ext cx="400110" cy="14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맑은 고딕" charset="0"/>
              </a:rPr>
              <a:t>`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67116" y="2006798"/>
            <a:ext cx="576462" cy="1071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 bwMode="auto">
          <a:xfrm>
            <a:off x="4452934" y="2265106"/>
            <a:ext cx="4920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수량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9530" y="4429132"/>
            <a:ext cx="6715172" cy="1739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 bwMode="auto">
          <a:xfrm>
            <a:off x="403156" y="4883173"/>
            <a:ext cx="52341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장바구니 이용안내</a:t>
            </a:r>
            <a:endParaRPr kumimoji="0" lang="en-US" altLang="ko-KR" sz="1400" b="1" dirty="0" smtClean="0">
              <a:latin typeface="+mj-lt"/>
              <a:ea typeface="+mj-ea"/>
              <a:cs typeface="맑은 고딕" charset="0"/>
            </a:endParaRPr>
          </a:p>
          <a:p>
            <a:pPr marL="0" marR="0" indent="0" algn="just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  <a:p>
            <a:pPr marL="0" marR="0" indent="0" algn="just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무이자할부안내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장바구니 보관일자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수량 변경방법 안내 등등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..</a:t>
            </a: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09530" y="3429000"/>
            <a:ext cx="1066416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 bwMode="auto">
          <a:xfrm>
            <a:off x="338918" y="3429000"/>
            <a:ext cx="928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선택삭제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09033" y="3427511"/>
            <a:ext cx="1066416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 bwMode="auto">
          <a:xfrm>
            <a:off x="2738421" y="3427511"/>
            <a:ext cx="928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smtClean="0">
                <a:latin typeface="+mj-lt"/>
                <a:ea typeface="+mj-ea"/>
                <a:cs typeface="맑은 고딕" charset="0"/>
              </a:rPr>
              <a:t>선택주문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498958" y="3427511"/>
            <a:ext cx="1066416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 bwMode="auto">
          <a:xfrm>
            <a:off x="1528346" y="3427511"/>
            <a:ext cx="928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전체삭제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878605" y="3426022"/>
            <a:ext cx="1066416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 bwMode="auto">
          <a:xfrm>
            <a:off x="3907993" y="3426022"/>
            <a:ext cx="9286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전체주문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5505212" y="3426022"/>
            <a:ext cx="1368400" cy="307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 bwMode="auto">
          <a:xfrm>
            <a:off x="5601622" y="3429000"/>
            <a:ext cx="12719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쇼핑계속하기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graphicFrame>
        <p:nvGraphicFramePr>
          <p:cNvPr id="65" name="표 개체 틀 1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721258"/>
          <a:ext cx="230425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22827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체크박스로 원하는 상품 또는 원치 않는 상품 선택하여 주문 또는 삭제를 할 수 있다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상품명 밑에 작은 글씨로 주문자가 선택한 옵션들을 보여준다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(ex.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아이폰</a:t>
                      </a:r>
                      <a:r>
                        <a:rPr lang="en-US" altLang="ko-KR" sz="1000" baseline="0" dirty="0" smtClean="0"/>
                        <a:t>6 – </a:t>
                      </a:r>
                      <a:r>
                        <a:rPr lang="ko-KR" altLang="en-US" sz="1000" baseline="0" dirty="0" smtClean="0"/>
                        <a:t>젤리케이스 노란색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수량변경은 텍스트로 주문자가 직접 입력할 수 있도록 구현한다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총 가격에는 상품가격과 </a:t>
                      </a:r>
                      <a:r>
                        <a:rPr lang="ko-KR" altLang="en-US" sz="1000" dirty="0" err="1" smtClean="0"/>
                        <a:t>배송비를</a:t>
                      </a:r>
                      <a:r>
                        <a:rPr lang="ko-KR" altLang="en-US" sz="1000" dirty="0" smtClean="0"/>
                        <a:t> 합한 금액을 표시한다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쇼핑계속하기</a:t>
                      </a:r>
                      <a:r>
                        <a:rPr lang="ko-KR" altLang="en-US" sz="1000" dirty="0" smtClean="0"/>
                        <a:t> 버튼 클릭 시 홈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첫화면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err="1" smtClean="0"/>
                        <a:t>수량변경시</a:t>
                      </a:r>
                      <a:r>
                        <a:rPr lang="ko-KR" altLang="en-US" sz="1000" smtClean="0"/>
                        <a:t> 가격변경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172.16.9.170\수업내용\팀 프로젝트\1조 - [ 조장 황호윤, 이삭, 박준서, 박현주, 김종민 ]\프로젝트 스토리보드\스토리보드_이삭\FA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172.16.9.170\수업내용\팀 프로젝트\1조 - [ 조장 황호윤, 이삭, 박준서, 박현주, 김종민 ]\프로젝트 스토리보드\스토리보드_이삭\faqwr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172.16.9.170\수업내용\팀 프로젝트\1조 - [ 조장 황호윤, 이삭, 박준서, 박현주, 김종민 ]\프로젝트 스토리보드\스토리보드_이삭\Q&amp;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172.16.9.170\수업내용\팀 프로젝트\1조 - [ 조장 황호윤, 이삭, 박준서, 박현주, 김종민 ]\프로젝트 스토리보드\스토리보드_이삭\q&amp;awr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172.16.9.170\수업내용\팀 프로젝트\1조 - [ 조장 황호윤, 이삭, 박준서, 박현주, 김종민 ]\프로젝트 스토리보드\스토리보드_이삭\re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364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172.16.9.170\수업내용\팀 프로젝트\1조 - [ 조장 황호윤, 이삭, 박준서, 박현주, 김종민 ]\프로젝트 스토리보드\스토리보드_이삭\reviewwr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주문서 작성 </a:t>
            </a:r>
            <a:r>
              <a:rPr lang="en-US" altLang="en-US" dirty="0" smtClean="0"/>
              <a:t>(</a:t>
            </a:r>
            <a:r>
              <a:rPr altLang="en-US" smtClean="0"/>
              <a:t>사용자 </a:t>
            </a:r>
            <a:r>
              <a:rPr lang="en-US" altLang="en-US" dirty="0" smtClean="0"/>
              <a:t>2)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결제 정보를 출력한다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결제 금액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결제 방식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결제 도우미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계좌이체와 카드결제에 따라 결제 도우미 내용이 변경된다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계좌이체 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ko-KR" altLang="en-US" sz="1000" dirty="0" smtClean="0"/>
                        <a:t>입금은행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입금자명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카드결제 </a:t>
                      </a:r>
                      <a:r>
                        <a:rPr lang="en-US" altLang="ko-KR" sz="1000" baseline="0" dirty="0" smtClean="0"/>
                        <a:t>( </a:t>
                      </a:r>
                      <a:r>
                        <a:rPr lang="ko-KR" altLang="en-US" sz="1000" baseline="0" dirty="0" smtClean="0"/>
                        <a:t>카드회사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카드번호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결제버튼을 누르면 결제가 완료된다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병합 3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617025" y="1785926"/>
          <a:ext cx="5798443" cy="544567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  <a:gridCol w="1208341"/>
                <a:gridCol w="604171"/>
                <a:gridCol w="604171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판매가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핪계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상품 이미지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" name="TextBox 11"/>
          <p:cNvSpPr txBox="1"/>
          <p:nvPr/>
        </p:nvSpPr>
        <p:spPr>
          <a:xfrm>
            <a:off x="595281" y="1318339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상품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17025" y="1579915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3996110" y="2741708"/>
          <a:ext cx="2419358" cy="285752"/>
        </p:xfrm>
        <a:graphic>
          <a:graphicData uri="http://schemas.openxmlformats.org/drawingml/2006/table">
            <a:tbl>
              <a:tblPr/>
              <a:tblGrid>
                <a:gridCol w="1276350"/>
                <a:gridCol w="1143008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총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r>
                        <a:rPr lang="en-US" altLang="ko-KR" sz="9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30000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TextBox 11"/>
          <p:cNvSpPr txBox="1"/>
          <p:nvPr/>
        </p:nvSpPr>
        <p:spPr>
          <a:xfrm>
            <a:off x="595281" y="2951247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배송지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97284" y="3273681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95281" y="3429000"/>
          <a:ext cx="5798443" cy="1500198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  <a:gridCol w="1208341"/>
                <a:gridCol w="1208342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연락처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420101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29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역곡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한양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수자인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아파트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메시지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부재시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경비실에 던져주세요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98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주문자 정보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5789140" y="3759434"/>
            <a:ext cx="585925" cy="2143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검색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64096" y="3027460"/>
            <a:ext cx="253267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○주문자 정보와 동일  ●새로운 배송자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76622" y="5475888"/>
          <a:ext cx="3381760" cy="1250385"/>
        </p:xfrm>
        <a:graphic>
          <a:graphicData uri="http://schemas.openxmlformats.org/drawingml/2006/table">
            <a:tbl>
              <a:tblPr/>
              <a:tblGrid>
                <a:gridCol w="965079"/>
                <a:gridCol w="2416681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 금액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30000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 방식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 도우미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국민은행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210701-04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-266770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입금자명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" name="TextBox 11"/>
          <p:cNvSpPr txBox="1"/>
          <p:nvPr/>
        </p:nvSpPr>
        <p:spPr>
          <a:xfrm>
            <a:off x="617025" y="5013976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결제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7284" y="5275586"/>
            <a:ext cx="58580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076095" y="5778159"/>
            <a:ext cx="1145098" cy="525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351675" y="5778159"/>
            <a:ext cx="1145098" cy="525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502475" y="5766715"/>
            <a:ext cx="2980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● 계좌이체 ○ 카드결제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08569" y="6426261"/>
            <a:ext cx="1308684" cy="139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" name="Oval 115"/>
          <p:cNvSpPr>
            <a:spLocks noChangeArrowheads="1"/>
          </p:cNvSpPr>
          <p:nvPr/>
        </p:nvSpPr>
        <p:spPr bwMode="auto">
          <a:xfrm>
            <a:off x="388425" y="5046986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Oval 115"/>
          <p:cNvSpPr>
            <a:spLocks noChangeArrowheads="1"/>
          </p:cNvSpPr>
          <p:nvPr/>
        </p:nvSpPr>
        <p:spPr bwMode="auto">
          <a:xfrm>
            <a:off x="4076095" y="554955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val 115"/>
          <p:cNvSpPr>
            <a:spLocks noChangeArrowheads="1"/>
          </p:cNvSpPr>
          <p:nvPr/>
        </p:nvSpPr>
        <p:spPr bwMode="auto">
          <a:xfrm>
            <a:off x="1388175" y="566385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 조회 </a:t>
            </a:r>
            <a:r>
              <a:rPr lang="en-US" altLang="en-US" dirty="0" smtClean="0"/>
              <a:t>(</a:t>
            </a:r>
            <a:r>
              <a:rPr altLang="en-US" smtClean="0"/>
              <a:t>사용자</a:t>
            </a:r>
            <a:r>
              <a:rPr lang="en-US" altLang="en-US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 목록을 조회할</a:t>
                      </a:r>
                      <a:r>
                        <a:rPr lang="ko-KR" altLang="en-US" sz="1000" baseline="0" dirty="0" smtClean="0"/>
                        <a:t> 수 있는 페이지 이다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시작일과 종료일 그리고 </a:t>
                      </a:r>
                      <a:r>
                        <a:rPr lang="ko-KR" altLang="en-US" sz="1000" dirty="0" err="1" smtClean="0"/>
                        <a:t>검색어를</a:t>
                      </a:r>
                      <a:r>
                        <a:rPr lang="ko-KR" altLang="en-US" sz="1000" dirty="0" smtClean="0"/>
                        <a:t> 입력한 후 검색 버튼을 누르면 해당 검색기간과 </a:t>
                      </a:r>
                      <a:r>
                        <a:rPr lang="ko-KR" altLang="en-US" sz="1000" dirty="0" err="1" smtClean="0"/>
                        <a:t>검색어에</a:t>
                      </a:r>
                      <a:r>
                        <a:rPr lang="ko-KR" altLang="en-US" sz="1000" dirty="0" smtClean="0"/>
                        <a:t> 맞게 주문 목록이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시작일과 종료일의 텍스트 필드를 선택하면 달력이 출력되어</a:t>
                      </a:r>
                      <a:r>
                        <a:rPr lang="ko-KR" altLang="en-US" sz="1000" baseline="0" dirty="0" smtClean="0"/>
                        <a:t> 원하는 날짜를 선택하면 텍스트 필드에 입력된다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자신이 등록한 주문목록들이 출력된다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주문일자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주문상품 정보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상품 금액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수량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주문상태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반품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취소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주문일자를 선택하면 주문 자세히 보기 화면으로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 상품 정보를 선택하면 해당 상품의 자세히 보기 </a:t>
                      </a:r>
                      <a:r>
                        <a:rPr lang="ko-KR" altLang="en-US" sz="1000" dirty="0" err="1" smtClean="0"/>
                        <a:t>화면이로</a:t>
                      </a:r>
                      <a:r>
                        <a:rPr lang="ko-KR" altLang="en-US" sz="1000" dirty="0" smtClean="0"/>
                        <a:t> 이동한다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현재 </a:t>
                      </a:r>
                      <a:r>
                        <a:rPr lang="ko-KR" altLang="en-US" sz="1000" dirty="0" err="1" smtClean="0"/>
                        <a:t>주문의상태에</a:t>
                      </a:r>
                      <a:r>
                        <a:rPr lang="ko-KR" altLang="en-US" sz="1000" dirty="0" smtClean="0"/>
                        <a:t> 따라 반품버튼 또는 취소 버튼이 출력된다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병합 3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3" y="3154601"/>
          <a:ext cx="6134879" cy="1240188"/>
        </p:xfrm>
        <a:graphic>
          <a:graphicData uri="http://schemas.openxmlformats.org/drawingml/2006/table">
            <a:tbl>
              <a:tblPr/>
              <a:tblGrid>
                <a:gridCol w="1213237"/>
                <a:gridCol w="2215212"/>
                <a:gridCol w="1071570"/>
                <a:gridCol w="714380"/>
                <a:gridCol w="920480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주문일자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 상품 정보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 금액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주문상태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반품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취소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구매완료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구매대기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2" y="2187617"/>
          <a:ext cx="6134879" cy="803382"/>
        </p:xfrm>
        <a:graphic>
          <a:graphicData uri="http://schemas.openxmlformats.org/drawingml/2006/table">
            <a:tbl>
              <a:tblPr/>
              <a:tblGrid>
                <a:gridCol w="1021075"/>
                <a:gridCol w="5113804"/>
              </a:tblGrid>
              <a:tr h="803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조회기간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337090" y="2368396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2016-01-02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43064" y="2368396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2016-10-12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1586519" y="2305566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시작일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592493" y="2307454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종료일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95942" y="2494989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790977" y="3631214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반품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782739" y="4098960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hoyoon\Desktop\c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713" y="5088117"/>
            <a:ext cx="2298681" cy="1509235"/>
          </a:xfrm>
          <a:prstGeom prst="rect">
            <a:avLst/>
          </a:prstGeom>
          <a:noFill/>
        </p:spPr>
      </p:pic>
      <p:sp>
        <p:nvSpPr>
          <p:cNvPr id="58" name="TextBox 11"/>
          <p:cNvSpPr txBox="1"/>
          <p:nvPr/>
        </p:nvSpPr>
        <p:spPr>
          <a:xfrm>
            <a:off x="510433" y="1634541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주문 조회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532177" y="1896117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21"/>
          <p:cNvSpPr txBox="1">
            <a:spLocks noChangeArrowheads="1"/>
          </p:cNvSpPr>
          <p:nvPr/>
        </p:nvSpPr>
        <p:spPr bwMode="auto">
          <a:xfrm>
            <a:off x="2634433" y="5286388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graphicFrame>
        <p:nvGraphicFramePr>
          <p:cNvPr id="63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" name="Oval 115"/>
          <p:cNvSpPr>
            <a:spLocks noChangeArrowheads="1"/>
          </p:cNvSpPr>
          <p:nvPr/>
        </p:nvSpPr>
        <p:spPr bwMode="auto">
          <a:xfrm>
            <a:off x="382485" y="1634541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Oval 115"/>
          <p:cNvSpPr>
            <a:spLocks noChangeArrowheads="1"/>
          </p:cNvSpPr>
          <p:nvPr/>
        </p:nvSpPr>
        <p:spPr bwMode="auto">
          <a:xfrm>
            <a:off x="611085" y="226638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Oval 115"/>
          <p:cNvSpPr>
            <a:spLocks noChangeArrowheads="1"/>
          </p:cNvSpPr>
          <p:nvPr/>
        </p:nvSpPr>
        <p:spPr bwMode="auto">
          <a:xfrm>
            <a:off x="382485" y="3040301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Oval 115"/>
          <p:cNvSpPr>
            <a:spLocks noChangeArrowheads="1"/>
          </p:cNvSpPr>
          <p:nvPr/>
        </p:nvSpPr>
        <p:spPr bwMode="auto">
          <a:xfrm>
            <a:off x="2222790" y="2211797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Oval 115"/>
          <p:cNvSpPr>
            <a:spLocks noChangeArrowheads="1"/>
          </p:cNvSpPr>
          <p:nvPr/>
        </p:nvSpPr>
        <p:spPr bwMode="auto">
          <a:xfrm>
            <a:off x="366681" y="338613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Oval 115"/>
          <p:cNvSpPr>
            <a:spLocks noChangeArrowheads="1"/>
          </p:cNvSpPr>
          <p:nvPr/>
        </p:nvSpPr>
        <p:spPr bwMode="auto">
          <a:xfrm>
            <a:off x="5774804" y="338613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1598873" y="2614488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err="1" smtClean="0">
                <a:latin typeface="+mj-lt"/>
                <a:ea typeface="+mj-ea"/>
                <a:cs typeface="맑은 고딕" charset="0"/>
              </a:rPr>
              <a:t>검색어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7090" y="2673169"/>
            <a:ext cx="3006106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하하호호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rot="5400000">
            <a:off x="550941" y="3416268"/>
            <a:ext cx="2593128" cy="7505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115"/>
          <p:cNvSpPr>
            <a:spLocks noChangeArrowheads="1"/>
          </p:cNvSpPr>
          <p:nvPr/>
        </p:nvSpPr>
        <p:spPr bwMode="auto">
          <a:xfrm>
            <a:off x="2809860" y="331302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 자세히 보기 </a:t>
            </a:r>
            <a:r>
              <a:rPr lang="en-US" altLang="en-US" dirty="0" smtClean="0"/>
              <a:t>(</a:t>
            </a:r>
            <a:r>
              <a:rPr altLang="en-US" smtClean="0"/>
              <a:t>사용자</a:t>
            </a:r>
            <a:r>
              <a:rPr lang="en-US" altLang="en-US" dirty="0" smtClean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결제 정보가 출력된다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주문 금액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결제 방법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 상품 정보가 출력된다</a:t>
                      </a:r>
                      <a:r>
                        <a:rPr lang="en-US" altLang="ko-KR" sz="1000" dirty="0" smtClean="0"/>
                        <a:t>.(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상품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옵션정보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상품 금액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주문상태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배송지</a:t>
                      </a:r>
                      <a:r>
                        <a:rPr lang="ko-KR" altLang="en-US" sz="1000" dirty="0" smtClean="0"/>
                        <a:t> 정보가 출력된다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병합 3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32177" y="2071678"/>
          <a:ext cx="6004999" cy="544567"/>
        </p:xfrm>
        <a:graphic>
          <a:graphicData uri="http://schemas.openxmlformats.org/drawingml/2006/table">
            <a:tbl>
              <a:tblPr/>
              <a:tblGrid>
                <a:gridCol w="2125010"/>
                <a:gridCol w="3879989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90,000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결제방법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신용카드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" name="TextBox 11"/>
          <p:cNvSpPr txBox="1"/>
          <p:nvPr/>
        </p:nvSpPr>
        <p:spPr>
          <a:xfrm>
            <a:off x="510433" y="1634541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결제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32177" y="1896117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10432" y="3500438"/>
          <a:ext cx="6100070" cy="803382"/>
        </p:xfrm>
        <a:graphic>
          <a:graphicData uri="http://schemas.openxmlformats.org/drawingml/2006/table">
            <a:tbl>
              <a:tblPr/>
              <a:tblGrid>
                <a:gridCol w="1015281"/>
                <a:gridCol w="2542393"/>
                <a:gridCol w="1271198"/>
                <a:gridCol w="635599"/>
                <a:gridCol w="635599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옵션정보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상품금액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주문상태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구매완료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588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구매대기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TextBox 11"/>
          <p:cNvSpPr txBox="1"/>
          <p:nvPr/>
        </p:nvSpPr>
        <p:spPr>
          <a:xfrm>
            <a:off x="510433" y="2953110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주문 상품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2177" y="3214686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1"/>
          <p:cNvSpPr txBox="1"/>
          <p:nvPr/>
        </p:nvSpPr>
        <p:spPr>
          <a:xfrm>
            <a:off x="488688" y="4613568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err="1" smtClean="0">
                <a:solidFill>
                  <a:srgbClr val="000000"/>
                </a:solidFill>
                <a:latin typeface="맑은 고딕"/>
              </a:rPr>
              <a:t>배송지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 정보</a:t>
            </a:r>
            <a:endParaRPr lang="en-US" altLang="ko-KR" sz="1100" b="1" dirty="0" smtClean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10432" y="4875144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83759" y="5143512"/>
          <a:ext cx="6004999" cy="705818"/>
        </p:xfrm>
        <a:graphic>
          <a:graphicData uri="http://schemas.openxmlformats.org/drawingml/2006/table">
            <a:tbl>
              <a:tblPr/>
              <a:tblGrid>
                <a:gridCol w="2125010"/>
                <a:gridCol w="3879989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황호윤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(420100)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경기도 부천시 원미구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역곡동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412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한양수자인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아파트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101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701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010-5663-9227</a:t>
                      </a:r>
                    </a:p>
                    <a:p>
                      <a:pPr algn="l"/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부재시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경비실에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맏겨주세요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Oval 115"/>
          <p:cNvSpPr>
            <a:spLocks noChangeArrowheads="1"/>
          </p:cNvSpPr>
          <p:nvPr/>
        </p:nvSpPr>
        <p:spPr bwMode="auto">
          <a:xfrm>
            <a:off x="355159" y="1520241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6681" y="2913160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115"/>
          <p:cNvSpPr>
            <a:spLocks noChangeArrowheads="1"/>
          </p:cNvSpPr>
          <p:nvPr/>
        </p:nvSpPr>
        <p:spPr bwMode="auto">
          <a:xfrm>
            <a:off x="303577" y="4613568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 조회 </a:t>
            </a:r>
            <a:r>
              <a:rPr lang="en-US" altLang="en-US" dirty="0" smtClean="0"/>
              <a:t>(</a:t>
            </a:r>
            <a:r>
              <a:rPr altLang="en-US" smtClean="0"/>
              <a:t>관리자 </a:t>
            </a:r>
            <a:r>
              <a:rPr lang="en-US" altLang="en-US" dirty="0" smtClean="0"/>
              <a:t>1)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 </a:t>
                      </a:r>
                      <a:r>
                        <a:rPr lang="ko-KR" altLang="en-US" sz="1000" dirty="0" err="1" smtClean="0"/>
                        <a:t>목록중</a:t>
                      </a:r>
                      <a:r>
                        <a:rPr lang="ko-KR" altLang="en-US" sz="1000" dirty="0" smtClean="0"/>
                        <a:t> 구매대기 상태만 출력한다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계좌이체 결제인 경우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정상적인 입금 완료하였을 경우 구매완료 버튼을 그렇지 않을 경우는 구매취소 버튼을 선택한다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병합 3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3" y="3154601"/>
          <a:ext cx="6785401" cy="1240188"/>
        </p:xfrm>
        <a:graphic>
          <a:graphicData uri="http://schemas.openxmlformats.org/drawingml/2006/table">
            <a:tbl>
              <a:tblPr/>
              <a:tblGrid>
                <a:gridCol w="1213237"/>
                <a:gridCol w="1857388"/>
                <a:gridCol w="1143008"/>
                <a:gridCol w="714380"/>
                <a:gridCol w="928694"/>
                <a:gridCol w="928694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주문일자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 상품 정보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 금액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주문상태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구매완료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구매취소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구매대기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구매대기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2" y="2187617"/>
          <a:ext cx="6134879" cy="803382"/>
        </p:xfrm>
        <a:graphic>
          <a:graphicData uri="http://schemas.openxmlformats.org/drawingml/2006/table">
            <a:tbl>
              <a:tblPr/>
              <a:tblGrid>
                <a:gridCol w="1021075"/>
                <a:gridCol w="5113804"/>
              </a:tblGrid>
              <a:tr h="803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조회기간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`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349444" y="2367329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2016-01-02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55418" y="2367329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2016-10-12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1598873" y="2312737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시작일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604847" y="2306387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종료일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527702" y="2467693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88112" y="3627030"/>
            <a:ext cx="867888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구매완료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28561" y="3627030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구매취소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510433" y="1634541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주문 조회 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구매대기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/>
              </a:rPr>
              <a:t>)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32177" y="1896117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21"/>
          <p:cNvSpPr txBox="1">
            <a:spLocks noChangeArrowheads="1"/>
          </p:cNvSpPr>
          <p:nvPr/>
        </p:nvSpPr>
        <p:spPr bwMode="auto">
          <a:xfrm>
            <a:off x="2634433" y="4613568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graphicFrame>
        <p:nvGraphicFramePr>
          <p:cNvPr id="27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Oval 115"/>
          <p:cNvSpPr>
            <a:spLocks noChangeArrowheads="1"/>
          </p:cNvSpPr>
          <p:nvPr/>
        </p:nvSpPr>
        <p:spPr bwMode="auto">
          <a:xfrm>
            <a:off x="5413402" y="299099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2" descr="C:\Users\hoyoon\Desktop\c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1" y="4929198"/>
            <a:ext cx="2298681" cy="150923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 bwMode="auto">
          <a:xfrm>
            <a:off x="1598873" y="2614488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dirty="0" err="1" smtClean="0">
                <a:latin typeface="+mj-lt"/>
                <a:ea typeface="+mj-ea"/>
                <a:cs typeface="맑은 고딕" charset="0"/>
              </a:rPr>
              <a:t>검색어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+mj-ea"/>
              <a:cs typeface="맑은 고딕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37090" y="2673169"/>
            <a:ext cx="3006106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하하호호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504588" y="4094974"/>
            <a:ext cx="867888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구매완료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445037" y="4091213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구매취소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Oval 115"/>
          <p:cNvSpPr>
            <a:spLocks noChangeArrowheads="1"/>
          </p:cNvSpPr>
          <p:nvPr/>
        </p:nvSpPr>
        <p:spPr bwMode="auto">
          <a:xfrm>
            <a:off x="480981" y="3029099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altLang="en-US" smtClean="0"/>
              <a:t>주문 조회 </a:t>
            </a:r>
            <a:r>
              <a:rPr lang="en-US" altLang="en-US" dirty="0" smtClean="0"/>
              <a:t>(</a:t>
            </a:r>
            <a:r>
              <a:rPr altLang="en-US" smtClean="0"/>
              <a:t>관리자 </a:t>
            </a:r>
            <a:r>
              <a:rPr lang="en-US" altLang="en-US" dirty="0" smtClean="0"/>
              <a:t>2)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4" name="표 개체 틀 1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="" xmlns:p14="http://schemas.microsoft.com/office/powerpoint/2010/main" val="1923195585"/>
              </p:ext>
            </p:extLst>
          </p:nvPr>
        </p:nvGraphicFramePr>
        <p:xfrm>
          <a:off x="7545288" y="620688"/>
          <a:ext cx="230425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/>
                <a:gridCol w="1944216"/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Description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구매완료</a:t>
                      </a:r>
                      <a:r>
                        <a:rPr lang="ko-KR" altLang="en-US" sz="1000" baseline="0" dirty="0" smtClean="0"/>
                        <a:t> 또는 구매대기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반품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취소를 </a:t>
                      </a:r>
                      <a:r>
                        <a:rPr lang="ko-KR" altLang="en-US" sz="1000" baseline="0" dirty="0" err="1" smtClean="0"/>
                        <a:t>선택할수</a:t>
                      </a:r>
                      <a:r>
                        <a:rPr lang="ko-KR" altLang="en-US" sz="1000" baseline="0" dirty="0" smtClean="0"/>
                        <a:t> 있다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번에서 선택한 옵션에 맞는 주문 목록이 출력된다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구매완료한</a:t>
                      </a:r>
                      <a:r>
                        <a:rPr lang="ko-KR" altLang="en-US" sz="1000" dirty="0" smtClean="0"/>
                        <a:t> 주문을 반품할 수 있게 </a:t>
                      </a:r>
                      <a:r>
                        <a:rPr lang="ko-KR" altLang="en-US" sz="1000" dirty="0" err="1" smtClean="0"/>
                        <a:t>할수</a:t>
                      </a:r>
                      <a:r>
                        <a:rPr lang="ko-KR" altLang="en-US" sz="1000" dirty="0" smtClean="0"/>
                        <a:t> 있는 버튼이다</a:t>
                      </a:r>
                      <a:r>
                        <a:rPr lang="en-US" altLang="ko-KR" sz="100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00740" y="681984"/>
            <a:ext cx="672872" cy="232882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900" b="1" dirty="0" smtClean="0">
                <a:solidFill>
                  <a:prstClr val="black"/>
                </a:solidFill>
              </a:rPr>
              <a:t>회원 </a:t>
            </a:r>
            <a:r>
              <a:rPr lang="en-US" altLang="ko-KR" sz="900" b="1" dirty="0" smtClean="0">
                <a:solidFill>
                  <a:prstClr val="black"/>
                </a:solidFill>
              </a:rPr>
              <a:t>1</a:t>
            </a:r>
            <a:r>
              <a:rPr lang="ko-KR" altLang="en-US" sz="900" b="1" dirty="0" smtClean="0">
                <a:solidFill>
                  <a:prstClr val="black"/>
                </a:solidFill>
              </a:rPr>
              <a:t>님 </a:t>
            </a:r>
            <a:endParaRPr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413" y="605040"/>
            <a:ext cx="969429" cy="309826"/>
          </a:xfrm>
          <a:prstGeom prst="rect">
            <a:avLst/>
          </a:prstGeom>
          <a:noFill/>
        </p:spPr>
        <p:txBody>
          <a:bodyPr wrap="none" lIns="93470" tIns="46735" rIns="93470" bIns="46735" rtlCol="0">
            <a:spAutoFit/>
          </a:bodyPr>
          <a:lstStyle/>
          <a:p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망고 로고</a:t>
            </a:r>
            <a:endParaRPr lang="ko-KR" altLang="en-US" sz="1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auto">
          <a:xfrm>
            <a:off x="66290" y="605040"/>
            <a:ext cx="7334982" cy="599231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93470" tIns="46735" rIns="93470" bIns="46735" anchor="ctr"/>
          <a:lstStyle/>
          <a:p>
            <a:pPr algn="ctr"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1" name="Group 10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8969972"/>
              </p:ext>
            </p:extLst>
          </p:nvPr>
        </p:nvGraphicFramePr>
        <p:xfrm>
          <a:off x="595281" y="1000107"/>
          <a:ext cx="6702813" cy="246486"/>
        </p:xfrm>
        <a:graphic>
          <a:graphicData uri="http://schemas.openxmlformats.org/drawingml/2006/table">
            <a:tbl>
              <a:tblPr/>
              <a:tblGrid>
                <a:gridCol w="942186"/>
                <a:gridCol w="995191"/>
                <a:gridCol w="663460"/>
                <a:gridCol w="1393267"/>
                <a:gridCol w="995191"/>
                <a:gridCol w="856759"/>
                <a:gridCol w="856759"/>
              </a:tblGrid>
              <a:tr h="1636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SAMSUNG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주문조회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Q&amp;A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회원가입</a:t>
                      </a:r>
                    </a:p>
                  </a:txBody>
                  <a:tcPr marL="97038" marR="97038" marT="47043" marB="47043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23792" y="991164"/>
            <a:ext cx="372993" cy="246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병합 30"/>
          <p:cNvSpPr/>
          <p:nvPr/>
        </p:nvSpPr>
        <p:spPr>
          <a:xfrm>
            <a:off x="6873612" y="721258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3" y="3154601"/>
          <a:ext cx="5856707" cy="1240188"/>
        </p:xfrm>
        <a:graphic>
          <a:graphicData uri="http://schemas.openxmlformats.org/drawingml/2006/table">
            <a:tbl>
              <a:tblPr/>
              <a:tblGrid>
                <a:gridCol w="1213237"/>
                <a:gridCol w="1857388"/>
                <a:gridCol w="1143008"/>
                <a:gridCol w="714380"/>
                <a:gridCol w="928694"/>
              </a:tblGrid>
              <a:tr h="2857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주문일자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 상품 정보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 금액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주문상태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반품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81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비비드망고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땡떙이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아크릴 패치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15,000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구매완료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2016-05-01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(201605018212618)</a:t>
                      </a: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삼성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DDR3 4G PC3-12800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19090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구매완료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347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86539143"/>
              </p:ext>
            </p:extLst>
          </p:nvPr>
        </p:nvGraphicFramePr>
        <p:xfrm>
          <a:off x="525052" y="2187617"/>
          <a:ext cx="6642526" cy="803382"/>
        </p:xfrm>
        <a:graphic>
          <a:graphicData uri="http://schemas.openxmlformats.org/drawingml/2006/table">
            <a:tbl>
              <a:tblPr/>
              <a:tblGrid>
                <a:gridCol w="1105567"/>
                <a:gridCol w="5536959"/>
              </a:tblGrid>
              <a:tr h="803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조회기간</a:t>
                      </a:r>
                      <a:endParaRPr lang="en-US" altLang="ko-KR" sz="9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`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0" marR="72000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337090" y="2494989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2016-01-02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94780" y="2494989"/>
            <a:ext cx="1000132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2016-10-12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1586519" y="2440397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시작일</a:t>
            </a:r>
          </a:p>
        </p:txBody>
      </p:sp>
      <p:sp>
        <p:nvSpPr>
          <p:cNvPr id="50" name="TextBox 49"/>
          <p:cNvSpPr txBox="1"/>
          <p:nvPr/>
        </p:nvSpPr>
        <p:spPr bwMode="auto">
          <a:xfrm>
            <a:off x="3444209" y="2434047"/>
            <a:ext cx="7232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맑은 고딕" charset="0"/>
              </a:rPr>
              <a:t>종료일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379418" y="2467693"/>
            <a:ext cx="819526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검색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479874" y="3594078"/>
            <a:ext cx="867888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반품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8" name="TextBox 11"/>
          <p:cNvSpPr txBox="1"/>
          <p:nvPr/>
        </p:nvSpPr>
        <p:spPr>
          <a:xfrm>
            <a:off x="510433" y="1634541"/>
            <a:ext cx="21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주문 조회 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구매완료</a:t>
            </a:r>
            <a:r>
              <a:rPr lang="en-US" altLang="ko-KR" sz="1100" b="1" dirty="0" smtClean="0">
                <a:solidFill>
                  <a:srgbClr val="000000"/>
                </a:solidFill>
                <a:latin typeface="맑은 고딕"/>
              </a:rPr>
              <a:t>)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532177" y="1896117"/>
            <a:ext cx="6078326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21"/>
          <p:cNvSpPr txBox="1">
            <a:spLocks noChangeArrowheads="1"/>
          </p:cNvSpPr>
          <p:nvPr/>
        </p:nvSpPr>
        <p:spPr bwMode="auto">
          <a:xfrm>
            <a:off x="2634433" y="4613568"/>
            <a:ext cx="180530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dirty="0">
                <a:ea typeface="나눔고딕" pitchFamily="50" charset="-127"/>
              </a:rPr>
              <a:t>&lt;&lt; &lt;  </a:t>
            </a:r>
            <a:r>
              <a:rPr lang="en-US" altLang="ko-KR" sz="1000" b="1" dirty="0">
                <a:ea typeface="나눔고딕" pitchFamily="50" charset="-127"/>
              </a:rPr>
              <a:t>1</a:t>
            </a:r>
            <a:r>
              <a:rPr lang="en-US" altLang="ko-KR" sz="800" dirty="0">
                <a:ea typeface="나눔고딕" pitchFamily="50" charset="-127"/>
              </a:rPr>
              <a:t> 2 3 4 5 6 7 8 9 10  &gt; &gt;&gt;</a:t>
            </a:r>
            <a:endParaRPr lang="ko-KR" altLang="en-US" sz="800" dirty="0"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89158" y="4101787"/>
            <a:ext cx="867888" cy="253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반품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9398" y="2467693"/>
            <a:ext cx="872276" cy="205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구매완료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7" name="순서도: 병합 26"/>
          <p:cNvSpPr/>
          <p:nvPr/>
        </p:nvSpPr>
        <p:spPr>
          <a:xfrm>
            <a:off x="6924443" y="2503227"/>
            <a:ext cx="151090" cy="129072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C:\Users\hoyoon\Desktop\c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177" y="5088117"/>
            <a:ext cx="2298681" cy="1509235"/>
          </a:xfrm>
          <a:prstGeom prst="rect">
            <a:avLst/>
          </a:prstGeom>
          <a:noFill/>
        </p:spPr>
      </p:pic>
      <p:sp>
        <p:nvSpPr>
          <p:cNvPr id="32" name="Oval 115"/>
          <p:cNvSpPr>
            <a:spLocks noChangeArrowheads="1"/>
          </p:cNvSpPr>
          <p:nvPr/>
        </p:nvSpPr>
        <p:spPr bwMode="auto">
          <a:xfrm>
            <a:off x="6115098" y="2274627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Oval 115"/>
          <p:cNvSpPr>
            <a:spLocks noChangeArrowheads="1"/>
          </p:cNvSpPr>
          <p:nvPr/>
        </p:nvSpPr>
        <p:spPr bwMode="auto">
          <a:xfrm>
            <a:off x="5368156" y="3040301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480981" y="3040301"/>
            <a:ext cx="228600" cy="228600"/>
          </a:xfrm>
          <a:prstGeom prst="ellipse">
            <a:avLst/>
          </a:prstGeom>
          <a:solidFill>
            <a:srgbClr val="3366FF"/>
          </a:solidFill>
          <a:ln w="635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0" fontAlgn="t" latinLnBrk="0" hangingPunct="0">
              <a:spcBef>
                <a:spcPct val="50000"/>
              </a:spcBef>
              <a:defRPr/>
            </a:pPr>
            <a:r>
              <a:rPr lang="en-US" altLang="ko-KR" sz="10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en-US" altLang="ko-KR" sz="10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408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64312" y="1285860"/>
          <a:ext cx="8915400" cy="493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3080"/>
                <a:gridCol w="1783080"/>
                <a:gridCol w="1783080"/>
                <a:gridCol w="3566160"/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아이디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                    (</a:t>
                      </a:r>
                      <a:r>
                        <a:rPr lang="ko-KR" altLang="en-US" sz="1300" dirty="0" smtClean="0"/>
                        <a:t>영문소문자</a:t>
                      </a:r>
                      <a:r>
                        <a:rPr lang="en-US" altLang="ko-KR" sz="1300" dirty="0" smtClean="0"/>
                        <a:t>/</a:t>
                      </a:r>
                      <a:r>
                        <a:rPr lang="ko-KR" altLang="en-US" sz="1300" dirty="0" smtClean="0"/>
                        <a:t>숫자</a:t>
                      </a:r>
                      <a:r>
                        <a:rPr lang="en-US" altLang="ko-KR" sz="1300" dirty="0" smtClean="0"/>
                        <a:t>, 4~16</a:t>
                      </a:r>
                      <a:r>
                        <a:rPr lang="ko-KR" altLang="en-US" sz="1300" dirty="0" smtClean="0"/>
                        <a:t>자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비밀번호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영문 대소문자</a:t>
                      </a:r>
                      <a:r>
                        <a:rPr lang="en-US" altLang="ko-KR" sz="1300" dirty="0" smtClean="0"/>
                        <a:t>/</a:t>
                      </a:r>
                      <a:r>
                        <a:rPr lang="ko-KR" altLang="en-US" sz="1300" dirty="0" smtClean="0"/>
                        <a:t>숫자</a:t>
                      </a:r>
                      <a:r>
                        <a:rPr lang="en-US" altLang="ko-KR" sz="1300" dirty="0" smtClean="0"/>
                        <a:t>/</a:t>
                      </a:r>
                      <a:r>
                        <a:rPr lang="ko-KR" altLang="en-US" sz="1300" dirty="0" smtClean="0"/>
                        <a:t>특수문자 중 </a:t>
                      </a:r>
                      <a:r>
                        <a:rPr lang="en-US" altLang="ko-KR" sz="1300" dirty="0" smtClean="0"/>
                        <a:t>2</a:t>
                      </a:r>
                      <a:r>
                        <a:rPr lang="ko-KR" altLang="en-US" sz="1300" dirty="0" smtClean="0"/>
                        <a:t>가지 이상 조합</a:t>
                      </a:r>
                      <a:r>
                        <a:rPr lang="en-US" altLang="ko-KR" sz="1300" dirty="0" smtClean="0"/>
                        <a:t>, 10</a:t>
                      </a:r>
                      <a:r>
                        <a:rPr lang="ko-KR" altLang="en-US" sz="1300" dirty="0" smtClean="0"/>
                        <a:t>자</a:t>
                      </a:r>
                      <a:r>
                        <a:rPr lang="en-US" altLang="ko-KR" sz="1300" dirty="0" smtClean="0"/>
                        <a:t>~16</a:t>
                      </a:r>
                      <a:r>
                        <a:rPr lang="ko-KR" altLang="en-US" sz="1300" dirty="0" smtClean="0"/>
                        <a:t>자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비밀번호 확인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비밀번호 확인 체크 동일해야  가입가능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비밀번호</a:t>
                      </a:r>
                      <a:r>
                        <a:rPr lang="ko-KR" altLang="en-US" sz="1300" baseline="0" dirty="0" smtClean="0"/>
                        <a:t> 확인질문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ㅈ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여러 옵션 중 한가지 </a:t>
                      </a:r>
                      <a:r>
                        <a:rPr lang="en-US" altLang="ko-KR" sz="1300" dirty="0" smtClean="0"/>
                        <a:t>select)</a:t>
                      </a:r>
                      <a:endParaRPr lang="ko-KR" altLang="en-US" sz="1300" dirty="0"/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비밀번호 확인답변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원하는 답을 기입하고 비밀번호 분실 시 답으로 확인</a:t>
                      </a:r>
                      <a:r>
                        <a:rPr lang="en-US" altLang="ko-KR" sz="1300" dirty="0" smtClean="0"/>
                        <a:t>)</a:t>
                      </a:r>
                      <a:r>
                        <a:rPr lang="ko-KR" altLang="en-US" sz="1300" dirty="0" smtClean="0"/>
                        <a:t> 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이름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회원가입자의 이름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성별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      남자              여자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성별 </a:t>
                      </a:r>
                      <a:r>
                        <a:rPr lang="en-US" altLang="ko-KR" sz="1300" dirty="0" smtClean="0"/>
                        <a:t>radio</a:t>
                      </a:r>
                      <a:r>
                        <a:rPr lang="ko-KR" altLang="en-US" sz="1300" dirty="0" smtClean="0"/>
                        <a:t>사용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주소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우편번호 검색하면 자동기입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우편번호 검색하면 자동기입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smtClean="0"/>
                        <a:t>상세주소는 직접입력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휴대전화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dirty="0" smtClean="0"/>
                        <a:t>(</a:t>
                      </a:r>
                      <a:r>
                        <a:rPr lang="ko-KR" altLang="en-US" sz="1300" dirty="0" err="1" smtClean="0"/>
                        <a:t>구분자</a:t>
                      </a:r>
                      <a:r>
                        <a:rPr lang="ko-KR" altLang="en-US" sz="1300" dirty="0" smtClean="0"/>
                        <a:t> 없이 입력</a:t>
                      </a:r>
                      <a:r>
                        <a:rPr lang="en-US" altLang="ko-KR" sz="1300" dirty="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/>
                        <a:t>이메일</a:t>
                      </a:r>
                      <a:endParaRPr lang="ko-KR" altLang="en-US" sz="1300" dirty="0"/>
                    </a:p>
                  </a:txBody>
                  <a:tcPr marL="99060" marR="9906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99060" marR="9906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 smtClean="0"/>
                        <a:t>   </a:t>
                      </a:r>
                      <a:r>
                        <a:rPr lang="ko-KR" altLang="en-US" sz="1300" smtClean="0"/>
                        <a:t>수신함            수신안함        </a:t>
                      </a:r>
                      <a:r>
                        <a:rPr lang="en-US" altLang="ko-KR" sz="1300" smtClean="0"/>
                        <a:t>(</a:t>
                      </a:r>
                      <a:r>
                        <a:rPr lang="ko-KR" altLang="en-US" sz="1300" smtClean="0"/>
                        <a:t>수신체크시 가입환영메일발송</a:t>
                      </a:r>
                      <a:r>
                        <a:rPr lang="en-US" altLang="ko-KR" sz="1300" smtClean="0"/>
                        <a:t>)</a:t>
                      </a:r>
                      <a:endParaRPr lang="ko-KR" altLang="en-US" sz="1300" dirty="0"/>
                    </a:p>
                  </a:txBody>
                  <a:tcPr marL="99060" marR="990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21700" y="1714488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java123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21700" y="2071678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e</a:t>
            </a:r>
            <a:r>
              <a:rPr lang="en-US" altLang="ko-KR" sz="1300" dirty="0" smtClean="0">
                <a:solidFill>
                  <a:schemeClr val="tx1"/>
                </a:solidFill>
              </a:rPr>
              <a:t>x: : **********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21700" y="2428868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ex: : **********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21701" y="2786058"/>
            <a:ext cx="3405211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</a:t>
            </a:r>
            <a:r>
              <a:rPr lang="ko-KR" altLang="en-US" sz="1300" dirty="0" smtClean="0">
                <a:solidFill>
                  <a:schemeClr val="tx1"/>
                </a:solidFill>
              </a:rPr>
              <a:t>가장 존경하는 인물은</a:t>
            </a:r>
            <a:r>
              <a:rPr lang="en-US" altLang="ko-KR" sz="1300" dirty="0" smtClean="0">
                <a:solidFill>
                  <a:schemeClr val="tx1"/>
                </a:solidFill>
              </a:rPr>
              <a:t>?    (</a:t>
            </a:r>
            <a:r>
              <a:rPr lang="ko-KR" altLang="en-US" sz="1300" dirty="0" smtClean="0">
                <a:solidFill>
                  <a:schemeClr val="tx1"/>
                </a:solidFill>
              </a:rPr>
              <a:t>옵션선택</a:t>
            </a:r>
            <a:r>
              <a:rPr lang="en-US" altLang="ko-KR" sz="1300" dirty="0" smtClean="0">
                <a:solidFill>
                  <a:schemeClr val="tx1"/>
                </a:solidFill>
              </a:rPr>
              <a:t>) 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21700" y="3214686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</a:t>
            </a:r>
            <a:r>
              <a:rPr lang="ko-KR" altLang="en-US" sz="1300" dirty="0" smtClean="0">
                <a:solidFill>
                  <a:schemeClr val="tx1"/>
                </a:solidFill>
              </a:rPr>
              <a:t>김종민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21700" y="3571876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</a:t>
            </a:r>
            <a:r>
              <a:rPr lang="ko-KR" altLang="en-US" sz="1300" dirty="0" smtClean="0">
                <a:solidFill>
                  <a:schemeClr val="tx1"/>
                </a:solidFill>
              </a:rPr>
              <a:t>김종민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90713" y="5786454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ex : mail@naver.com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90713" y="5429264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01012345678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90713" y="4643446"/>
            <a:ext cx="3513590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ex :</a:t>
            </a:r>
            <a:r>
              <a:rPr lang="ko-KR" altLang="en-US" sz="1000" dirty="0" smtClean="0">
                <a:solidFill>
                  <a:schemeClr val="tx1"/>
                </a:solidFill>
              </a:rPr>
              <a:t>서울특별시 영등포구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선유로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55</a:t>
            </a:r>
            <a:r>
              <a:rPr lang="ko-KR" altLang="en-US" sz="1000" dirty="0" smtClean="0">
                <a:solidFill>
                  <a:schemeClr val="tx1"/>
                </a:solidFill>
              </a:rPr>
              <a:t>길 </a:t>
            </a:r>
            <a:r>
              <a:rPr lang="en-US" altLang="ko-KR" sz="1000" dirty="0" smtClean="0">
                <a:solidFill>
                  <a:schemeClr val="tx1"/>
                </a:solidFill>
              </a:rPr>
              <a:t>32(</a:t>
            </a:r>
            <a:r>
              <a:rPr lang="ko-KR" altLang="en-US" sz="1000" dirty="0" smtClean="0">
                <a:solidFill>
                  <a:schemeClr val="tx1"/>
                </a:solidFill>
              </a:rPr>
              <a:t>양평동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가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01697" y="1714488"/>
            <a:ext cx="1702606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아이디중복확인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399092" y="3929066"/>
            <a:ext cx="15478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327786" y="3929066"/>
            <a:ext cx="15478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21700" y="4286256"/>
            <a:ext cx="1315650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07206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714741" y="4429132"/>
            <a:ext cx="232174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101697" y="4286256"/>
            <a:ext cx="1315650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</a:rPr>
              <a:t>우편번호검색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0713" y="5072074"/>
            <a:ext cx="3513590" cy="285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solidFill>
                  <a:schemeClr val="tx1"/>
                </a:solidFill>
              </a:rPr>
              <a:t>ex : 777-7</a:t>
            </a:r>
            <a:r>
              <a:rPr lang="ko-KR" altLang="en-US" sz="1300" dirty="0" smtClean="0">
                <a:solidFill>
                  <a:schemeClr val="tx1"/>
                </a:solidFill>
              </a:rPr>
              <a:t>번지 </a:t>
            </a:r>
            <a:r>
              <a:rPr lang="en-US" altLang="ko-KR" sz="1300" dirty="0" smtClean="0">
                <a:solidFill>
                  <a:schemeClr val="tx1"/>
                </a:solidFill>
              </a:rPr>
              <a:t>707</a:t>
            </a:r>
            <a:r>
              <a:rPr lang="ko-KR" altLang="en-US" sz="1300" dirty="0" smtClean="0">
                <a:solidFill>
                  <a:schemeClr val="tx1"/>
                </a:solidFill>
              </a:rPr>
              <a:t>호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101697" y="5786454"/>
            <a:ext cx="15478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107783" y="5786454"/>
            <a:ext cx="154782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ko-KR" altLang="en-US" sz="1500" dirty="0" smtClean="0"/>
              <a:t>약관</a:t>
            </a:r>
            <a:r>
              <a:rPr lang="en-US" altLang="ko-KR" sz="1500" dirty="0" smtClean="0"/>
              <a:t>1				</a:t>
            </a:r>
            <a:r>
              <a:rPr lang="ko-KR" altLang="en-US" sz="1500" dirty="0" smtClean="0"/>
              <a:t>유효성 어긋날 시 </a:t>
            </a:r>
            <a:r>
              <a:rPr lang="en-US" altLang="ko-KR" sz="1500" dirty="0" smtClean="0"/>
              <a:t>: alert </a:t>
            </a:r>
            <a:r>
              <a:rPr lang="ko-KR" altLang="en-US" sz="1500" dirty="0" smtClean="0"/>
              <a:t>창 대신 메시지 입력</a:t>
            </a:r>
            <a:endParaRPr lang="en-US" altLang="ko-KR" sz="1500" dirty="0" smtClean="0"/>
          </a:p>
          <a:p>
            <a:pPr>
              <a:buNone/>
            </a:pPr>
            <a:r>
              <a:rPr lang="ko-KR" altLang="en-US" sz="1500" dirty="0" smtClean="0"/>
              <a:t>약관내용</a:t>
            </a:r>
            <a:r>
              <a:rPr lang="en-US" altLang="ko-KR" sz="1500" dirty="0" smtClean="0"/>
              <a:t>				</a:t>
            </a:r>
            <a:r>
              <a:rPr lang="en-US" altLang="ko-KR" sz="1500" dirty="0" smtClean="0">
                <a:solidFill>
                  <a:srgbClr val="C00000"/>
                </a:solidFill>
              </a:rPr>
              <a:t>ex : </a:t>
            </a:r>
            <a:r>
              <a:rPr lang="ko-KR" altLang="en-US" sz="1500" dirty="0" smtClean="0">
                <a:solidFill>
                  <a:srgbClr val="C00000"/>
                </a:solidFill>
              </a:rPr>
              <a:t>아이디를 입력해 주세요 </a:t>
            </a:r>
            <a:r>
              <a:rPr lang="en-US" altLang="ko-KR" sz="1500" dirty="0" smtClean="0">
                <a:solidFill>
                  <a:srgbClr val="C00000"/>
                </a:solidFill>
              </a:rPr>
              <a:t>!</a:t>
            </a:r>
          </a:p>
          <a:p>
            <a:pPr>
              <a:buNone/>
            </a:pPr>
            <a:r>
              <a:rPr lang="ko-KR" altLang="en-US" sz="1500" dirty="0" smtClean="0"/>
              <a:t>동의하시겠습니까</a:t>
            </a:r>
            <a:r>
              <a:rPr lang="en-US" altLang="ko-KR" sz="1500" dirty="0" smtClean="0"/>
              <a:t>?       </a:t>
            </a:r>
            <a:r>
              <a:rPr lang="ko-KR" altLang="en-US" sz="1500" dirty="0" smtClean="0"/>
              <a:t>동의함</a:t>
            </a:r>
            <a:r>
              <a:rPr lang="en-US" altLang="ko-KR" sz="1500" dirty="0" smtClean="0"/>
              <a:t>		</a:t>
            </a:r>
            <a:r>
              <a:rPr lang="en-US" altLang="ko-KR" sz="1500" dirty="0" smtClean="0">
                <a:solidFill>
                  <a:srgbClr val="C00000"/>
                </a:solidFill>
              </a:rPr>
              <a:t>ex : </a:t>
            </a:r>
            <a:r>
              <a:rPr lang="ko-KR" altLang="en-US" sz="1500" dirty="0" smtClean="0">
                <a:solidFill>
                  <a:srgbClr val="C00000"/>
                </a:solidFill>
              </a:rPr>
              <a:t>이미 사용중인 아이디 입니다 </a:t>
            </a:r>
            <a:r>
              <a:rPr lang="en-US" altLang="ko-KR" sz="1500" dirty="0" smtClean="0">
                <a:solidFill>
                  <a:srgbClr val="C00000"/>
                </a:solidFill>
              </a:rPr>
              <a:t>!</a:t>
            </a:r>
            <a:r>
              <a:rPr lang="en-US" altLang="ko-KR" sz="1500" dirty="0" smtClean="0"/>
              <a:t>	</a:t>
            </a:r>
          </a:p>
          <a:p>
            <a:pPr>
              <a:buNone/>
            </a:pPr>
            <a:r>
              <a:rPr lang="en-US" altLang="ko-KR" sz="1500" dirty="0" smtClean="0"/>
              <a:t>					</a:t>
            </a:r>
          </a:p>
          <a:p>
            <a:pPr>
              <a:buNone/>
            </a:pPr>
            <a:r>
              <a:rPr lang="en-US" altLang="ko-KR" sz="1500" dirty="0" smtClean="0"/>
              <a:t>					</a:t>
            </a:r>
            <a:r>
              <a:rPr lang="ko-KR" altLang="en-US" sz="1500" dirty="0" smtClean="0"/>
              <a:t>약관 </a:t>
            </a:r>
            <a:r>
              <a:rPr lang="en-US" altLang="ko-KR" sz="1500" dirty="0" smtClean="0"/>
              <a:t>2</a:t>
            </a:r>
            <a:r>
              <a:rPr lang="ko-KR" altLang="en-US" sz="1500" smtClean="0"/>
              <a:t>개 모두 동의하여야 </a:t>
            </a:r>
            <a:r>
              <a:rPr lang="ko-KR" altLang="en-US" sz="1500" dirty="0" smtClean="0"/>
              <a:t>가입 가능</a:t>
            </a:r>
            <a:endParaRPr lang="en-US" altLang="ko-KR" sz="1500" dirty="0" smtClean="0"/>
          </a:p>
          <a:p>
            <a:pPr>
              <a:buNone/>
            </a:pPr>
            <a:r>
              <a:rPr lang="ko-KR" altLang="en-US" sz="1500" dirty="0" smtClean="0"/>
              <a:t>약관</a:t>
            </a:r>
            <a:r>
              <a:rPr lang="en-US" altLang="ko-KR" sz="1500" dirty="0" smtClean="0"/>
              <a:t>2</a:t>
            </a:r>
          </a:p>
          <a:p>
            <a:pPr>
              <a:buNone/>
            </a:pPr>
            <a:r>
              <a:rPr lang="ko-KR" altLang="en-US" sz="1500" dirty="0" smtClean="0"/>
              <a:t>약관내용</a:t>
            </a:r>
            <a:endParaRPr lang="en-US" altLang="ko-KR" sz="1500" dirty="0" smtClean="0"/>
          </a:p>
          <a:p>
            <a:pPr>
              <a:buNone/>
            </a:pPr>
            <a:r>
              <a:rPr lang="ko-KR" altLang="en-US" sz="1500" dirty="0" smtClean="0"/>
              <a:t>동의하시겠습니까</a:t>
            </a:r>
            <a:r>
              <a:rPr lang="en-US" altLang="ko-KR" sz="1500" dirty="0" smtClean="0"/>
              <a:t>?       </a:t>
            </a:r>
            <a:r>
              <a:rPr lang="ko-KR" altLang="en-US" sz="1500" dirty="0" smtClean="0"/>
              <a:t>동의함</a:t>
            </a:r>
            <a:r>
              <a:rPr lang="en-US" altLang="ko-KR" sz="1500" dirty="0" smtClean="0"/>
              <a:t>			</a:t>
            </a:r>
            <a:endParaRPr lang="ko-KR" altLang="en-US" sz="1500" dirty="0" smtClean="0"/>
          </a:p>
          <a:p>
            <a:pPr>
              <a:buNone/>
            </a:pPr>
            <a:endParaRPr lang="en-US" altLang="ko-KR" sz="1500" dirty="0" smtClean="0"/>
          </a:p>
          <a:p>
            <a:pPr>
              <a:buNone/>
            </a:pPr>
            <a:r>
              <a:rPr lang="en-US" altLang="ko-KR" sz="1500" dirty="0" smtClean="0"/>
              <a:t>				</a:t>
            </a:r>
          </a:p>
          <a:p>
            <a:pPr>
              <a:buNone/>
            </a:pPr>
            <a:endParaRPr lang="en-US" altLang="ko-KR" sz="1500" dirty="0" smtClean="0"/>
          </a:p>
          <a:p>
            <a:pPr>
              <a:buNone/>
            </a:pPr>
            <a:endParaRPr lang="en-US" altLang="ko-KR" sz="1500" dirty="0" smtClean="0"/>
          </a:p>
          <a:p>
            <a:pPr>
              <a:buNone/>
            </a:pPr>
            <a:r>
              <a:rPr lang="en-US" altLang="ko-KR" sz="1500" dirty="0" smtClean="0"/>
              <a:t>			</a:t>
            </a:r>
            <a:endParaRPr lang="ko-KR" altLang="en-US" sz="15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53874" y="2214554"/>
            <a:ext cx="154782" cy="1428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53874" y="3571876"/>
            <a:ext cx="154782" cy="1428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96486" y="4214818"/>
            <a:ext cx="1006085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가입취소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44309" y="4214818"/>
            <a:ext cx="1006085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rot="5400000">
            <a:off x="1774009" y="3821843"/>
            <a:ext cx="4500594" cy="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1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+mj-ea"/>
            <a:cs typeface="맑은 고딕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27710</TotalTime>
  <Words>2067</Words>
  <Application>Microsoft Office PowerPoint</Application>
  <PresentationFormat>A4 용지(210x297mm)</PresentationFormat>
  <Paragraphs>924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회원가입 페이지</vt:lpstr>
      <vt:lpstr>회원가입 페이지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Company>UBIVELOX Mobile Corp.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 템플릿</dc:title>
  <dc:subject>pptx 템플릿</dc:subject>
  <dc:creator>ubivelox mobile 윤순언;윤순언</dc:creator>
  <cp:keywords>ppt; pptx; 템플릿;</cp:keywords>
  <dc:description>유비벨록스 모바일 MSP 개발1팀 문서 템플릿</dc:description>
  <cp:lastModifiedBy>User</cp:lastModifiedBy>
  <cp:revision>2511</cp:revision>
  <dcterms:created xsi:type="dcterms:W3CDTF">2009-10-19T06:24:23Z</dcterms:created>
  <dcterms:modified xsi:type="dcterms:W3CDTF">2016-08-09T00:30:15Z</dcterms:modified>
  <cp:category>제안;내부발표</cp:category>
</cp:coreProperties>
</file>